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61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9"/>
            <a:ext cx="10572000" cy="2971051"/>
          </a:xfrm>
        </p:spPr>
        <p:txBody>
          <a:bodyPr/>
          <a:lstStyle>
            <a:lvl1pPr>
              <a:defRPr sz="40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9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9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3150" b="1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1" y="4443682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4" y="1081458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5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90" y="2435959"/>
            <a:ext cx="4382521" cy="2007789"/>
          </a:xfrm>
        </p:spPr>
        <p:txBody>
          <a:bodyPr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1" y="2286002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2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2" y="586171"/>
            <a:ext cx="2494791" cy="51347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2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1" y="447188"/>
            <a:ext cx="10571999" cy="97045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3" y="2222287"/>
            <a:ext cx="10554575" cy="363651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3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9" cy="1468800"/>
          </a:xfrm>
        </p:spPr>
        <p:txBody>
          <a:bodyPr anchor="b"/>
          <a:lstStyle>
            <a:lvl1pPr algn="r">
              <a:defRPr sz="3600" b="1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3"/>
            <a:ext cx="10561419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3" y="2222289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7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9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40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7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7" y="2751140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2" y="446089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2" y="446088"/>
            <a:ext cx="3547533" cy="1618396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4" y="446090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2" y="2260740"/>
            <a:ext cx="3547533" cy="360031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9" y="727524"/>
            <a:ext cx="4852988" cy="1617163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050"/>
            </a:lvl1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9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1" y="6041364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4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90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1" y="447188"/>
            <a:ext cx="10571999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3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5" y="6041364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5" y="6041364"/>
            <a:ext cx="134370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3/30/2022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2" y="5915890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15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9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evistacultivar.com.br/artigos/quando-utilizar-subsolador-e-escarificador" TargetMode="External" /><Relationship Id="rId2" Type="http://schemas.openxmlformats.org/officeDocument/2006/relationships/hyperlink" Target="https://pt.m.wikipedia.org/wiki/Compacta%C3%A7%C3%A3o_do_solo" TargetMode="External" /><Relationship Id="rId1" Type="http://schemas.openxmlformats.org/officeDocument/2006/relationships/slideLayout" Target="../slideLayouts/slideLayout12.xml" /><Relationship Id="rId4" Type="http://schemas.openxmlformats.org/officeDocument/2006/relationships/hyperlink" Target="https://revistacultivar.com.br/artigos/descompactacao-do-solo-com-subsoladores-e-escarificadores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0000"/>
            <a:lumOff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8D70B0-A96B-1F46-A751-7A2702630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4142" y="3429000"/>
            <a:ext cx="10572000" cy="1322294"/>
          </a:xfrm>
        </p:spPr>
        <p:txBody>
          <a:bodyPr/>
          <a:lstStyle/>
          <a:p>
            <a:r>
              <a:rPr lang="pt-BR" sz="5400">
                <a:latin typeface="Arial Nova Light" panose="02000000000000000000" pitchFamily="2" charset="0"/>
                <a:ea typeface="Arial Nova Light" panose="02000000000000000000" pitchFamily="2" charset="0"/>
              </a:rPr>
              <a:t>Escarificador</a:t>
            </a:r>
            <a:r>
              <a:rPr lang="pt-BR">
                <a:latin typeface="Avenir Next LT Pro Demi" panose="02000000000000000000" pitchFamily="2" charset="0"/>
                <a:ea typeface="Avenir Next LT Pro Demi" panose="02000000000000000000" pitchFamily="2" charset="0"/>
              </a:rPr>
              <a:t>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30AF91A-D425-AE4A-A508-335C612F771B}"/>
              </a:ext>
            </a:extLst>
          </p:cNvPr>
          <p:cNvSpPr txBox="1"/>
          <p:nvPr/>
        </p:nvSpPr>
        <p:spPr>
          <a:xfrm>
            <a:off x="774142" y="5029200"/>
            <a:ext cx="10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pt-BR"/>
          </a:p>
          <a:p>
            <a:pPr algn="l"/>
            <a:endParaRPr lang="pt-BR"/>
          </a:p>
          <a:p>
            <a:pPr algn="l"/>
            <a:r>
              <a:rPr lang="pt-BR"/>
              <a:t>Bruna Aparecida de Almeida </a:t>
            </a:r>
          </a:p>
          <a:p>
            <a:pPr algn="l"/>
            <a:r>
              <a:rPr lang="pt-BR"/>
              <a:t>1° Biologicas </a:t>
            </a:r>
          </a:p>
          <a:p>
            <a:pPr algn="l"/>
            <a:r>
              <a:rPr lang="pt-BR"/>
              <a:t>Data: 30/03/2022</a:t>
            </a:r>
          </a:p>
        </p:txBody>
      </p:sp>
    </p:spTree>
    <p:extLst>
      <p:ext uri="{BB962C8B-B14F-4D97-AF65-F5344CB8AC3E}">
        <p14:creationId xmlns:p14="http://schemas.microsoft.com/office/powerpoint/2010/main" val="291791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DC04E1-69E3-7A49-8D60-FCEB0053C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082" y="188367"/>
            <a:ext cx="4852988" cy="1617163"/>
          </a:xfrm>
        </p:spPr>
        <p:txBody>
          <a:bodyPr>
            <a:normAutofit/>
          </a:bodyPr>
          <a:lstStyle/>
          <a:p>
            <a:r>
              <a:rPr lang="pt-BR" sz="3200"/>
              <a:t>Escarificação do solo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EA17AFD-281C-3149-ACCC-B7B576BBE0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082" y="2090644"/>
            <a:ext cx="4852988" cy="351636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/>
              <a:t>A escarificação do solo é um processo de preparação para o plantio em que os agricultores utilizam dispositivos chamados escarificadores, que consistem em hastes mecânicas que penetram e reviram o solo. Este método é usado para solos compactados de tráfego pesado por máquinas agrícolas pesadas.</a:t>
            </a:r>
          </a:p>
        </p:txBody>
      </p:sp>
      <p:sp>
        <p:nvSpPr>
          <p:cNvPr id="6" name="Triângulo isósceles 5">
            <a:extLst>
              <a:ext uri="{FF2B5EF4-FFF2-40B4-BE49-F238E27FC236}">
                <a16:creationId xmlns:a16="http://schemas.microsoft.com/office/drawing/2014/main" id="{78D6157D-93D7-5D49-B480-26B618CA2E9D}"/>
              </a:ext>
            </a:extLst>
          </p:cNvPr>
          <p:cNvSpPr/>
          <p:nvPr/>
        </p:nvSpPr>
        <p:spPr>
          <a:xfrm>
            <a:off x="0" y="5052469"/>
            <a:ext cx="2121408" cy="1828800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riângulo Retângulo 6">
            <a:extLst>
              <a:ext uri="{FF2B5EF4-FFF2-40B4-BE49-F238E27FC236}">
                <a16:creationId xmlns:a16="http://schemas.microsoft.com/office/drawing/2014/main" id="{296488B8-C211-454F-A2B8-E9AD3690AE03}"/>
              </a:ext>
            </a:extLst>
          </p:cNvPr>
          <p:cNvSpPr/>
          <p:nvPr/>
        </p:nvSpPr>
        <p:spPr>
          <a:xfrm rot="10800000">
            <a:off x="10094259" y="-96745"/>
            <a:ext cx="2097741" cy="2187389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7">
            <a:extLst>
              <a:ext uri="{FF2B5EF4-FFF2-40B4-BE49-F238E27FC236}">
                <a16:creationId xmlns:a16="http://schemas.microsoft.com/office/drawing/2014/main" id="{68C97485-2372-7D45-A62F-F7826D41F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5035" y="1301709"/>
            <a:ext cx="5731529" cy="4305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734052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B5A9B9-D7F1-DC43-BA0B-8EC1E0B78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944" y="-101423"/>
            <a:ext cx="3436741" cy="1618396"/>
          </a:xfrm>
        </p:spPr>
        <p:txBody>
          <a:bodyPr/>
          <a:lstStyle/>
          <a:p>
            <a:r>
              <a:rPr lang="pt-BR" sz="3200">
                <a:latin typeface="Amasis MT Pro Black" panose="02000000000000000000" pitchFamily="2" charset="0"/>
                <a:ea typeface="Amasis MT Pro Black" panose="02000000000000000000" pitchFamily="2" charset="0"/>
              </a:rPr>
              <a:t>Escarificador</a:t>
            </a:r>
            <a:r>
              <a:rPr lang="pt-BR" sz="2400">
                <a:latin typeface="Amasis MT Pro Black" panose="02000000000000000000" pitchFamily="2" charset="0"/>
                <a:ea typeface="Amasis MT Pro Black" panose="02000000000000000000" pitchFamily="2" charset="0"/>
              </a:rPr>
              <a:t> </a:t>
            </a:r>
          </a:p>
        </p:txBody>
      </p:sp>
      <p:pic>
        <p:nvPicPr>
          <p:cNvPr id="5" name="Imagem 5">
            <a:extLst>
              <a:ext uri="{FF2B5EF4-FFF2-40B4-BE49-F238E27FC236}">
                <a16:creationId xmlns:a16="http://schemas.microsoft.com/office/drawing/2014/main" id="{AC8CE3BC-FC5D-6D4C-9BF3-40C3A1221F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07106" y="1340223"/>
            <a:ext cx="6440022" cy="417755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93AFA8F-4BCC-3347-9664-97D3A3D90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/>
              <a:t>Um escarificador é um implemento agrícola com uma haste forte e pontiaguda presa a um chassi de duas ou três hastes que agita suavemente o solo sem quebrar seus agregados. São os dispositivos mais recentes utilizados pelos agricultores, no entanto, para aqueles preocupados em aumentar a produtividade e evitar a compactação e erosão do solo, esses dispositivos têm tido sucesso.</a:t>
            </a:r>
          </a:p>
        </p:txBody>
      </p:sp>
      <p:sp>
        <p:nvSpPr>
          <p:cNvPr id="7" name="Triângulo isósceles 6">
            <a:extLst>
              <a:ext uri="{FF2B5EF4-FFF2-40B4-BE49-F238E27FC236}">
                <a16:creationId xmlns:a16="http://schemas.microsoft.com/office/drawing/2014/main" id="{13E1FE62-FB0C-A04E-8969-5793A0B66253}"/>
              </a:ext>
            </a:extLst>
          </p:cNvPr>
          <p:cNvSpPr/>
          <p:nvPr/>
        </p:nvSpPr>
        <p:spPr>
          <a:xfrm>
            <a:off x="-14567" y="5161546"/>
            <a:ext cx="1867528" cy="1696454"/>
          </a:xfrm>
          <a:prstGeom prst="triangl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riângulo isósceles 13">
            <a:extLst>
              <a:ext uri="{FF2B5EF4-FFF2-40B4-BE49-F238E27FC236}">
                <a16:creationId xmlns:a16="http://schemas.microsoft.com/office/drawing/2014/main" id="{70EBF1C8-43F6-5441-AE26-3F9DF6290C16}"/>
              </a:ext>
            </a:extLst>
          </p:cNvPr>
          <p:cNvSpPr/>
          <p:nvPr/>
        </p:nvSpPr>
        <p:spPr>
          <a:xfrm rot="16200000">
            <a:off x="10489887" y="-126688"/>
            <a:ext cx="1575428" cy="1828802"/>
          </a:xfrm>
          <a:prstGeom prst="triangl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1598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618070-4D14-2746-BADA-BEFFD1C9D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Vantagens e Desvantagens: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B7C257E-F934-A243-913B-CDBB7562DC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800"/>
              <a:t>Vantagens</a:t>
            </a:r>
            <a:r>
              <a:rPr lang="pt-BR" sz="2000"/>
              <a:t>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C59F234-7F82-8349-8282-2A3819725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4729" y="2751140"/>
            <a:ext cx="5189856" cy="3109913"/>
          </a:xfrm>
        </p:spPr>
        <p:txBody>
          <a:bodyPr>
            <a:noAutofit/>
          </a:bodyPr>
          <a:lstStyle/>
          <a:p>
            <a:r>
              <a:rPr lang="pt-BR" sz="1600"/>
              <a:t>Desagrega menos o solo do que o preparo convencional com arado e grade;</a:t>
            </a:r>
          </a:p>
          <a:p>
            <a:r>
              <a:rPr lang="pt-BR" sz="1600"/>
              <a:t> Deixa resíduos de palha na superfície (70%);</a:t>
            </a:r>
          </a:p>
          <a:p>
            <a:r>
              <a:rPr lang="pt-BR" sz="1600"/>
              <a:t> Quebra as camadas compactadas que ocorrem nos solos mecanizados entre 10cm e 25cm de profundidade; </a:t>
            </a:r>
          </a:p>
          <a:p>
            <a:r>
              <a:rPr lang="pt-BR" sz="1600"/>
              <a:t>Aumenta a infiltração e a capacidade de retenção de água no solo;</a:t>
            </a:r>
          </a:p>
          <a:p>
            <a:r>
              <a:rPr lang="pt-BR" sz="1600"/>
              <a:t>Diminui sensivelmente os riscos de erosão pela menor desagregação do solo e pelos resíduos que ficam na superfície, bem como pela maior infiltração de água.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A31C7A5B-6B84-E740-8640-0B23286FF0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sz="2800"/>
              <a:t>Desvantagens</a:t>
            </a:r>
            <a:r>
              <a:rPr lang="pt-BR" sz="2400"/>
              <a:t> 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EB93E4E-EFE5-B045-A472-F16CD45221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2688" y="2813894"/>
            <a:ext cx="5194583" cy="3109913"/>
          </a:xfrm>
        </p:spPr>
        <p:txBody>
          <a:bodyPr>
            <a:normAutofit/>
          </a:bodyPr>
          <a:lstStyle/>
          <a:p>
            <a:r>
              <a:rPr lang="pt-BR" sz="1600"/>
              <a:t>Pode-se destacar o fato de serem menos eficientes no controle de plantas daninhas em comparação com o arado e a pouca adequação para áreas novas, cheias de tocos e raízes</a:t>
            </a:r>
          </a:p>
        </p:txBody>
      </p:sp>
    </p:spTree>
    <p:extLst>
      <p:ext uri="{BB962C8B-B14F-4D97-AF65-F5344CB8AC3E}">
        <p14:creationId xmlns:p14="http://schemas.microsoft.com/office/powerpoint/2010/main" val="817981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A8C9BD-B180-0740-919E-D208FD915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pt-BR" sz="3200"/>
              <a:t>Referências: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1DADECB-EF34-8D4C-89B1-2453ACFEABB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56001" y="2286002"/>
            <a:ext cx="4880300" cy="2295525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10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https://pt.m.wikipedia.org/wiki/Compacta%C3%A7%C3%A3o_do_solo</a:t>
            </a:r>
            <a:endParaRPr lang="pt-BR" sz="11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100"/>
              <a:t>https://www.pensamentoverde.com.br/economia-verde/conheca-o-processo-de-escarificacao-solo-e-suas-desvantagens/#:~:text=A%20escarifica%C3%A7%C3%A3o%20do%20solo%20%C3%A9%20um%20processo%20de%20prepara%C3%A7%C3%A3o%20para,intenso%20de%20m%C3%A1quinas%20agr%C3%ADcolas%20pesadas.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10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https://revistacultivar.com.br/artigos/quando-utilizar-subsolador-e-escarificador</a:t>
            </a:r>
            <a:endParaRPr lang="pt-BR" sz="11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10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https://revistacultivar.com.br/artigos/descompactacao-do-solo-com-subsoladores-e-escarificadores</a:t>
            </a:r>
            <a:endParaRPr lang="pt-BR" sz="11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100"/>
              <a:t>https://www.pensamentoverde.com.br/economia-verde/conheca-o-processo-de-escarificacao-solo-e-suas-desvantagens/</a:t>
            </a:r>
          </a:p>
        </p:txBody>
      </p:sp>
    </p:spTree>
    <p:extLst>
      <p:ext uri="{BB962C8B-B14F-4D97-AF65-F5344CB8AC3E}">
        <p14:creationId xmlns:p14="http://schemas.microsoft.com/office/powerpoint/2010/main" val="3066682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tável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Citável</vt:lpstr>
      <vt:lpstr>Escarificador </vt:lpstr>
      <vt:lpstr>Escarificação do solo</vt:lpstr>
      <vt:lpstr>Escarificador </vt:lpstr>
      <vt:lpstr>Vantagens e Desvantagens:</vt:lpstr>
      <vt:lpstr>Referências: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Escarificador </dc:title>
  <dc:creator>BRUNA ALMEIDA</dc:creator>
  <cp:lastModifiedBy>BRUNA APARECIDA DE ALMEIDA</cp:lastModifiedBy>
  <cp:revision>7</cp:revision>
  <dcterms:created xsi:type="dcterms:W3CDTF">2022-03-25T19:28:51Z</dcterms:created>
  <dcterms:modified xsi:type="dcterms:W3CDTF">2022-03-30T21:19:43Z</dcterms:modified>
</cp:coreProperties>
</file>