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4"/>
  </p:sldMasterIdLst>
  <p:notesMasterIdLst>
    <p:notesMasterId r:id="rId11"/>
  </p:notesMasterIdLst>
  <p:handoutMasterIdLst>
    <p:handoutMasterId r:id="rId12"/>
  </p:handoutMasterIdLst>
  <p:sldIdLst>
    <p:sldId id="260" r:id="rId5"/>
    <p:sldId id="257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0F2"/>
    <a:srgbClr val="D8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5D293-59C9-40F2-B9D1-A5500DFE63F0}" v="1708" dt="2022-03-12T19:50:49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37" autoAdjust="0"/>
  </p:normalViewPr>
  <p:slideViewPr>
    <p:cSldViewPr snapToGrid="0">
      <p:cViewPr varScale="1">
        <p:scale>
          <a:sx n="77" d="100"/>
          <a:sy n="77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488F039-A629-405B-91AF-2D6D7D78E6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BF37A5-63BB-42CD-A1B7-184A9D0E31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FC30-4722-40EC-B1E2-5E844BA904D9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1F1D21-1B68-49EA-B642-72FA0E4C1A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4BCF37-A76E-48A1-BBC0-3EAD3B99F8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B2504-384F-45F9-8A5E-018D5F26B3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15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3448-8FF6-4052-BADB-E2CCEB7DCA35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EF585-3BD0-4728-82BC-49032A30F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42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4182D-9C55-4CB6-B7C8-09FDFA619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ECDAC1-932E-400C-BC50-B12962469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C24265-6408-45AF-B58D-A213EA90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F7E7-F3A7-4A03-9CD6-82C7382E5DF0}" type="datetime1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C46EF8-8DF3-4FA8-B3B1-11514916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FE0FC1-727B-4ED9-8F8C-A5298D9A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FB962BD-1D56-42FA-AE83-E436B9CE92D7}"/>
              </a:ext>
            </a:extLst>
          </p:cNvPr>
          <p:cNvSpPr/>
          <p:nvPr userDrawn="1"/>
        </p:nvSpPr>
        <p:spPr>
          <a:xfrm>
            <a:off x="128790" y="136525"/>
            <a:ext cx="11900078" cy="6584950"/>
          </a:xfrm>
          <a:custGeom>
            <a:avLst/>
            <a:gdLst>
              <a:gd name="connsiteX0" fmla="*/ 0 w 11900078"/>
              <a:gd name="connsiteY0" fmla="*/ 0 h 6584950"/>
              <a:gd name="connsiteX1" fmla="*/ 11900078 w 11900078"/>
              <a:gd name="connsiteY1" fmla="*/ 0 h 6584950"/>
              <a:gd name="connsiteX2" fmla="*/ 11900078 w 11900078"/>
              <a:gd name="connsiteY2" fmla="*/ 6584950 h 6584950"/>
              <a:gd name="connsiteX3" fmla="*/ 0 w 11900078"/>
              <a:gd name="connsiteY3" fmla="*/ 6584950 h 6584950"/>
              <a:gd name="connsiteX4" fmla="*/ 0 w 11900078"/>
              <a:gd name="connsiteY4" fmla="*/ 0 h 658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0078" h="6584950" extrusionOk="0">
                <a:moveTo>
                  <a:pt x="0" y="0"/>
                </a:moveTo>
                <a:cubicBezTo>
                  <a:pt x="1511056" y="-109404"/>
                  <a:pt x="8922493" y="-69256"/>
                  <a:pt x="11900078" y="0"/>
                </a:cubicBezTo>
                <a:cubicBezTo>
                  <a:pt x="11883383" y="905285"/>
                  <a:pt x="11977507" y="5310664"/>
                  <a:pt x="11900078" y="6584950"/>
                </a:cubicBezTo>
                <a:cubicBezTo>
                  <a:pt x="6064005" y="6635870"/>
                  <a:pt x="5558418" y="6510260"/>
                  <a:pt x="0" y="6584950"/>
                </a:cubicBezTo>
                <a:cubicBezTo>
                  <a:pt x="127317" y="5173234"/>
                  <a:pt x="-72729" y="226674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38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AF681-CE3B-42D3-BB5C-B0807431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F92DC6-4571-4EE3-8362-5CF16A0D8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20A49A-EF5E-4577-962C-1EFA683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3524-3CB1-4B83-9DE6-0800AE73D6F4}" type="datetime1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ADC603-9796-467A-A45B-E845EF51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350264-7DEC-4595-A52C-B488A002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28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E2711A-587F-4ED9-A2C9-E493CE65D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89915D-1C82-42B7-BACA-F27475C39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941F95-C885-4813-B834-F00E667D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406A-8D32-4DDF-89F4-9DD7435234E7}" type="datetime1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E0652B-080A-4ADA-8B63-A783F080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F6C77D-A3B6-490F-A026-2BBE7DA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9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64BA1-8D2C-496D-9565-35181ECF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780D5E-FB90-4482-A095-2EFF8288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3D4C43-3629-42AA-BBE3-96369178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4FB-AACC-4D7F-A71C-FC1B99993DF6}" type="datetime1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347DB-5791-4C77-A203-5B288B38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A6E0A6-079C-440E-8EF1-D8007CF2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02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1669-7920-4A5C-8E04-D80EF9A5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513E89-C40D-4140-9428-73B9A799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65A98B-545C-42B2-BB59-3B83FDEE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24E5-4A5D-40CE-A996-7795B224FCB9}" type="datetime1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594014-1AEB-44AC-94CD-DC74134D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0F8B9C-420E-4F0B-AF6F-D2101BC0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01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E1FF0-33CE-401A-BBB4-8A389E2A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E5343-E430-4323-B8E3-8B6660C21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291B2E-C451-4ADB-B867-682BF910B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26CDAD-0A73-443B-8414-03C6AA73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FF67-7286-4B8A-B8CE-9975BF5ED75D}" type="datetime1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ADB834-7C0D-4DBF-9E47-47F42304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24B8D-D409-4F32-88A2-3314BC26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14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D80FE-0BCE-4166-B3B3-2C8F2108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14E614-3768-4CE4-A672-92414424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8CB862-0768-4A4B-9B0D-DE88A5380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A86844-A176-4653-ACCD-AB1E2A608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F25C588-E9A4-4499-A49B-F0DC74FB7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6FF1473-17E6-40E4-8223-BA5562D7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88B7-0314-4B5B-B3CC-4E23C1EC127E}" type="datetime1">
              <a:rPr lang="pt-BR" smtClean="0"/>
              <a:t>28/03/2022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011540-F98F-47D1-AA89-E94467AB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156088B-AB08-47B5-9293-4725A641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0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7B515-C787-4ABB-9323-54236B24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B34E45-A436-4769-AC17-EB7344AE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743-8B61-4011-97CE-71770115C0D7}" type="datetime1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3176CB-3A84-4453-8439-D7719472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5E10D8-7080-4582-A3C7-E6062821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58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E6CC5C-555D-44A3-941F-3927FDFE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3D3F-5327-421C-96AC-289B2E704ABB}" type="datetime1">
              <a:rPr lang="pt-BR" smtClean="0"/>
              <a:t>28/03/2022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292AE-0696-4139-B205-338D65D3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4E182A-6AFB-42D9-A86E-9B20CDB5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23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EB77D-714E-4ACD-A91F-5CF1872E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4B8450-57ED-4EC9-A19F-C77A399E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BD0ACF-448A-4068-9AAB-9914A0BC8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90AE43-B399-465B-95B5-37F5F165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BFFF-058C-49A8-8E75-203EE8965229}" type="datetime1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841D21-B471-4CF4-A145-EE9EF800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B8B984-D087-48CB-A9A4-B6C94C93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1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B1E5F-F8FA-47CA-AF91-906CD950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C0B610E-C75A-49AB-860C-7EA4B4378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9E3793-5D16-4EB5-A60A-6F7F0CD60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852FE9-C968-4792-9BE4-1307D20E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B6F9-095D-4403-BE45-BCEA4D6AB33C}" type="datetime1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23BE2F-BF1D-4EC2-9631-AA5620ED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02D16B-E33E-47FC-A2C5-1C4F91FE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5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D42585D-32D4-4F8D-8D89-F8EE48D8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CB4136-4320-4282-BECB-8FD4CB84C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A30FE7-7F67-4318-A0F0-6F8F29C5D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2AB4-2A67-4640-9598-CC974A8B8016}" type="datetime1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A3346F-C623-4688-BDDE-A65E4A4B8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013081-3DC5-43CF-A8E1-D04EA9317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5B2E-A3DD-4D0A-93DB-068348E6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4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money.com.br/perfil/jorge-paulo-lemann/" TargetMode="External"/><Relationship Id="rId2" Type="http://schemas.openxmlformats.org/officeDocument/2006/relationships/hyperlink" Target="https://images.app.goo.gl/K7Wfz75TDZwEiii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s.app.goo.gl/m7Bz2qSR7nTZvRyq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C049E4E-8000-4EBB-AF7C-AB0D9348C387}"/>
              </a:ext>
            </a:extLst>
          </p:cNvPr>
          <p:cNvSpPr/>
          <p:nvPr/>
        </p:nvSpPr>
        <p:spPr>
          <a:xfrm>
            <a:off x="1619794" y="2325189"/>
            <a:ext cx="8843555" cy="11847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2B03AA2-7101-4141-B9AA-73E55C5BC4C4}"/>
              </a:ext>
            </a:extLst>
          </p:cNvPr>
          <p:cNvSpPr txBox="1">
            <a:spLocks/>
          </p:cNvSpPr>
          <p:nvPr/>
        </p:nvSpPr>
        <p:spPr>
          <a:xfrm>
            <a:off x="1728651" y="17237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Jorge Paulo Lemann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625C086-F3A3-422A-B5A0-9BC02E9D943B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63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Trabalho de P. E. </a:t>
            </a:r>
          </a:p>
          <a:p>
            <a:pPr marL="0" indent="0" algn="ctr">
              <a:buNone/>
            </a:pPr>
            <a:endParaRPr lang="pt-BR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3616-CBBC-4A9A-B896-57BA507537EE}"/>
              </a:ext>
            </a:extLst>
          </p:cNvPr>
          <p:cNvSpPr/>
          <p:nvPr/>
        </p:nvSpPr>
        <p:spPr>
          <a:xfrm>
            <a:off x="-117566" y="6230983"/>
            <a:ext cx="12409715" cy="6270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85C6C4-DF47-4448-89BE-537C4735BE5D}"/>
              </a:ext>
            </a:extLst>
          </p:cNvPr>
          <p:cNvSpPr txBox="1"/>
          <p:nvPr/>
        </p:nvSpPr>
        <p:spPr>
          <a:xfrm>
            <a:off x="249727" y="6266749"/>
            <a:ext cx="22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/>
              <a:t>Felipe Leria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EAC3A59-1DDB-4AF2-8FDF-95CD5037E388}"/>
              </a:ext>
            </a:extLst>
          </p:cNvPr>
          <p:cNvSpPr txBox="1"/>
          <p:nvPr/>
        </p:nvSpPr>
        <p:spPr>
          <a:xfrm>
            <a:off x="8893479" y="626674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1° Exatas – 28/03/2022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35A01BC-8C7E-4E9B-B4EE-8CB79378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7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EABBC77-BF2E-44A0-AFB3-AFCF731DB2F4}"/>
              </a:ext>
            </a:extLst>
          </p:cNvPr>
          <p:cNvSpPr/>
          <p:nvPr/>
        </p:nvSpPr>
        <p:spPr>
          <a:xfrm>
            <a:off x="117566" y="103031"/>
            <a:ext cx="11954037" cy="20219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3299E74E-C380-44E4-8630-B0B4CAC3C304}"/>
              </a:ext>
            </a:extLst>
          </p:cNvPr>
          <p:cNvSpPr txBox="1"/>
          <p:nvPr/>
        </p:nvSpPr>
        <p:spPr>
          <a:xfrm>
            <a:off x="117566" y="206062"/>
            <a:ext cx="11954037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Jorge Paulo Lemann nasceu no Rio de Janeiro, em ★ 26 de agosto de 1939, filho de pais suíços. Dono da maior cervejaria do mundo, </a:t>
            </a:r>
            <a:r>
              <a:rPr lang="pt-BR" sz="2800" dirty="0" err="1"/>
              <a:t>AB</a:t>
            </a:r>
            <a:r>
              <a:rPr lang="pt-BR" sz="2800" dirty="0"/>
              <a:t> </a:t>
            </a:r>
            <a:r>
              <a:rPr lang="pt-BR" sz="2800" dirty="0" err="1"/>
              <a:t>Inbev</a:t>
            </a:r>
            <a:r>
              <a:rPr lang="pt-BR" sz="2800" dirty="0"/>
              <a:t> e sócio da </a:t>
            </a:r>
            <a:r>
              <a:rPr lang="pt-BR" sz="2800" dirty="0" err="1"/>
              <a:t>3G</a:t>
            </a:r>
            <a:r>
              <a:rPr lang="pt-BR" sz="2800" dirty="0"/>
              <a:t> Capital, que é controladora de redes como Burguer King e </a:t>
            </a:r>
            <a:r>
              <a:rPr lang="pt-BR" sz="2800" dirty="0" err="1"/>
              <a:t>KraftHeinz</a:t>
            </a:r>
            <a:r>
              <a:rPr lang="pt-BR" sz="2800" dirty="0"/>
              <a:t>. De acordo com a lista da Forbes, em 2020, sua fortuna é de 91 bilhões de reais. </a:t>
            </a:r>
          </a:p>
        </p:txBody>
      </p:sp>
      <p:pic>
        <p:nvPicPr>
          <p:cNvPr id="3" name="Imagem 2" descr="Homem com camisa azul&#10;&#10;Descrição gerada automaticamente">
            <a:extLst>
              <a:ext uri="{FF2B5EF4-FFF2-40B4-BE49-F238E27FC236}">
                <a16:creationId xmlns:a16="http://schemas.microsoft.com/office/drawing/2014/main" id="{A36D724E-384E-4474-B6BA-9F49216A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2" y="2576535"/>
            <a:ext cx="5054921" cy="4075403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971A548-81D9-4348-A8EE-6C6971038B21}"/>
              </a:ext>
            </a:extLst>
          </p:cNvPr>
          <p:cNvCxnSpPr>
            <a:cxnSpLocks/>
          </p:cNvCxnSpPr>
          <p:nvPr/>
        </p:nvCxnSpPr>
        <p:spPr>
          <a:xfrm>
            <a:off x="1058090" y="2390504"/>
            <a:ext cx="10044000" cy="0"/>
          </a:xfrm>
          <a:prstGeom prst="line">
            <a:avLst/>
          </a:prstGeom>
          <a:ln w="38100">
            <a:gradFill>
              <a:gsLst>
                <a:gs pos="0">
                  <a:srgbClr val="D8E7F5"/>
                </a:gs>
                <a:gs pos="50000">
                  <a:schemeClr val="tx1">
                    <a:lumMod val="100000"/>
                  </a:schemeClr>
                </a:gs>
                <a:gs pos="100000">
                  <a:srgbClr val="D8E7F5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Uma imagem contendo Logotipo&#10;&#10;Descrição gerada automaticamente">
            <a:extLst>
              <a:ext uri="{FF2B5EF4-FFF2-40B4-BE49-F238E27FC236}">
                <a16:creationId xmlns:a16="http://schemas.microsoft.com/office/drawing/2014/main" id="{C982E598-76CB-4854-B478-266F0722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63" y="3568506"/>
            <a:ext cx="6747943" cy="1439562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EB215DD-9CE1-4234-90BF-D683A8AB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z="1600" smtClean="0"/>
              <a:t>2</a:t>
            </a:fld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4177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538E7C9-6862-43AF-82D2-8CFEDFC2900E}"/>
              </a:ext>
            </a:extLst>
          </p:cNvPr>
          <p:cNvSpPr/>
          <p:nvPr/>
        </p:nvSpPr>
        <p:spPr>
          <a:xfrm>
            <a:off x="51490" y="119038"/>
            <a:ext cx="12009881" cy="19189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438A49B-CC41-44DC-9A57-37DC5EAF6D8B}"/>
              </a:ext>
            </a:extLst>
          </p:cNvPr>
          <p:cNvSpPr/>
          <p:nvPr/>
        </p:nvSpPr>
        <p:spPr>
          <a:xfrm>
            <a:off x="107334" y="2138898"/>
            <a:ext cx="11954037" cy="5076094"/>
          </a:xfrm>
          <a:prstGeom prst="roundRect">
            <a:avLst>
              <a:gd name="adj" fmla="val 38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C9D63A-FAF4-4BCE-BE9A-986ACACC4180}"/>
              </a:ext>
            </a:extLst>
          </p:cNvPr>
          <p:cNvSpPr txBox="1"/>
          <p:nvPr/>
        </p:nvSpPr>
        <p:spPr>
          <a:xfrm>
            <a:off x="0" y="-404949"/>
            <a:ext cx="12932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dirty="0"/>
              <a:t>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5E6227-3ECD-4DDB-B0C2-4959D33FB9BE}"/>
              </a:ext>
            </a:extLst>
          </p:cNvPr>
          <p:cNvSpPr txBox="1"/>
          <p:nvPr/>
        </p:nvSpPr>
        <p:spPr>
          <a:xfrm>
            <a:off x="1293223" y="222069"/>
            <a:ext cx="10633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 1963, com 24 anos de idade, foi contratado pela financeira Invesco, e em pouco tempo foi promovido a sócio da empresa, mas, em 1966, a Invesco quebrou. Seu próximo negócio foi a corretora Libra, mas, em 1970, aos 31 anos, foi obrigado a vender sua participação por 200 mil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5F8E21-C41B-4362-941D-ED4D8D4158C6}"/>
              </a:ext>
            </a:extLst>
          </p:cNvPr>
          <p:cNvSpPr txBox="1"/>
          <p:nvPr/>
        </p:nvSpPr>
        <p:spPr>
          <a:xfrm>
            <a:off x="130629" y="2037951"/>
            <a:ext cx="11795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dólares depois de tentar comprar o controle da Libra.</a:t>
            </a:r>
          </a:p>
          <a:p>
            <a:r>
              <a:rPr lang="pt-BR" sz="2800" dirty="0"/>
              <a:t>	   Em 1971, com o dinheiro, comprou o titulo da corretora Garantia, e no ano seguinte contratou Marcel Herrmann Telles para trabalhar como liquidante, e em 1973 Carlos Alberto Sicupira, que foram importantes para o crescimento da corretora Garantia. Em 1976, depois do banco americano JPMorgan C. tentar comprar uma parte do garantia, Lemann decidiu entrar no ramo de bancos de investimentos. Em 1982 começou a se transformar em empresário quando a Garantia comprou a Lojas Americanas. Em 1994 a Garantia teve o melhor ano da sua história, lucrando quase US$ 1 bilhão, mas, 4 anos depois por causa da crise asiática, a Garantia foi vendida para a </a:t>
            </a:r>
            <a:r>
              <a:rPr lang="pt-BR" sz="2800" dirty="0" err="1"/>
              <a:t>Credit</a:t>
            </a:r>
            <a:r>
              <a:rPr lang="pt-BR" sz="2800" dirty="0"/>
              <a:t> </a:t>
            </a:r>
            <a:r>
              <a:rPr lang="pt-BR" sz="2800" dirty="0" err="1"/>
              <a:t>Suisse</a:t>
            </a:r>
            <a:r>
              <a:rPr lang="pt-BR" sz="2800" dirty="0"/>
              <a:t> por US$ 675 milhões. Mas o foco de Lemann já estava em outros negócios.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2D157B3-5F48-4A0C-9D2F-47439367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3368"/>
            <a:ext cx="2743200" cy="365125"/>
          </a:xfrm>
        </p:spPr>
        <p:txBody>
          <a:bodyPr/>
          <a:lstStyle/>
          <a:p>
            <a:fld id="{75895B2E-A3DD-4D0A-93DB-068348E6F5B6}" type="slidenum">
              <a:rPr lang="pt-BR" sz="1600" smtClean="0"/>
              <a:t>3</a:t>
            </a:fld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765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03C5A52-A819-44AF-B013-BD1782223769}"/>
              </a:ext>
            </a:extLst>
          </p:cNvPr>
          <p:cNvSpPr/>
          <p:nvPr/>
        </p:nvSpPr>
        <p:spPr>
          <a:xfrm>
            <a:off x="200417" y="112734"/>
            <a:ext cx="11670082" cy="2790389"/>
          </a:xfrm>
          <a:prstGeom prst="roundRect">
            <a:avLst>
              <a:gd name="adj" fmla="val 11729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C42C98-061C-4041-B8ED-F3C613372805}"/>
              </a:ext>
            </a:extLst>
          </p:cNvPr>
          <p:cNvSpPr txBox="1"/>
          <p:nvPr/>
        </p:nvSpPr>
        <p:spPr>
          <a:xfrm>
            <a:off x="200417" y="225467"/>
            <a:ext cx="11724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Nove anos antes de garantia ser vendida, em 1989, com dinheiro sobrando, Lemann decidiu comprar a Brahma por US$ 60 milhões, Marcel Telles foi o escolhido para transformar a Brahma em um negócio lucrativo. Dois anos depois, o faturamento havia crescido 7,5% e o lucro triplicado.</a:t>
            </a:r>
          </a:p>
          <a:p>
            <a:r>
              <a:rPr lang="pt-BR" sz="2800" dirty="0"/>
              <a:t>Esse era o embrião que se tornaria, posteriormente a Ambev, depois </a:t>
            </a:r>
            <a:r>
              <a:rPr lang="pt-BR" sz="2800" dirty="0" err="1"/>
              <a:t>Inbev</a:t>
            </a:r>
            <a:r>
              <a:rPr lang="pt-BR" sz="2800" dirty="0"/>
              <a:t> e, por fim, a</a:t>
            </a:r>
          </a:p>
        </p:txBody>
      </p:sp>
      <p:pic>
        <p:nvPicPr>
          <p:cNvPr id="10" name="Imagem 9" descr="Uma imagem contendo Logotipo&#10;&#10;Descrição gerada automaticamente">
            <a:extLst>
              <a:ext uri="{FF2B5EF4-FFF2-40B4-BE49-F238E27FC236}">
                <a16:creationId xmlns:a16="http://schemas.microsoft.com/office/drawing/2014/main" id="{C06E9A89-0FA4-494B-8954-13AF3674E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2343183"/>
            <a:ext cx="2048952" cy="437110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C6DED257-862B-414B-83BD-EB3CBCE51D76}"/>
              </a:ext>
            </a:extLst>
          </p:cNvPr>
          <p:cNvSpPr/>
          <p:nvPr/>
        </p:nvSpPr>
        <p:spPr>
          <a:xfrm>
            <a:off x="204592" y="3015856"/>
            <a:ext cx="11670082" cy="3539430"/>
          </a:xfrm>
          <a:prstGeom prst="roundRect">
            <a:avLst>
              <a:gd name="adj" fmla="val 3904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CE6118-DE18-47C0-BCA1-868032DE609C}"/>
              </a:ext>
            </a:extLst>
          </p:cNvPr>
          <p:cNvSpPr txBox="1"/>
          <p:nvPr/>
        </p:nvSpPr>
        <p:spPr>
          <a:xfrm>
            <a:off x="254696" y="2903123"/>
            <a:ext cx="11670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Em 1988 foi implementado na empresa o Orçamento Base Zero (</a:t>
            </a:r>
            <a:r>
              <a:rPr lang="pt-BR" sz="2800" dirty="0" err="1"/>
              <a:t>OBZ</a:t>
            </a:r>
            <a:r>
              <a:rPr lang="pt-BR" sz="2800" dirty="0"/>
              <a:t>), um programa radical de controle de custos, que fez as contas da Brahma entrarem nos eixos para que a empresa pudesse, em 1999, arrematar a corrente Antarctica e criar a 	      depois de apenas 45 dias de negociação.</a:t>
            </a:r>
          </a:p>
          <a:p>
            <a:r>
              <a:rPr lang="pt-BR" sz="2800" dirty="0"/>
              <a:t>Em 2004, após meses de negociações, foi anunciada a fusão da Ambev com a belga </a:t>
            </a:r>
            <a:r>
              <a:rPr lang="pt-BR" sz="2800" dirty="0" err="1"/>
              <a:t>Interbrew</a:t>
            </a:r>
            <a:r>
              <a:rPr lang="pt-BR" sz="2800" dirty="0"/>
              <a:t>, que originou ao líder do setor cervejeiro em volume, com receita anual somada de US$ 12 bilhões, atuação em 140 países e 12% do mercado. </a:t>
            </a:r>
          </a:p>
        </p:txBody>
      </p:sp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E6688D5-02B2-4F15-BEAA-614574D22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67" y="4311042"/>
            <a:ext cx="1144041" cy="28601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CB5E4DC-7EBE-4F86-B655-62DDC81F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9512" y="6492875"/>
            <a:ext cx="2743200" cy="365125"/>
          </a:xfrm>
        </p:spPr>
        <p:txBody>
          <a:bodyPr/>
          <a:lstStyle/>
          <a:p>
            <a:fld id="{75895B2E-A3DD-4D0A-93DB-068348E6F5B6}" type="slidenum">
              <a:rPr lang="pt-BR" sz="1600" smtClean="0"/>
              <a:t>4</a:t>
            </a:fld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8166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6C42C98-061C-4041-B8ED-F3C613372805}"/>
              </a:ext>
            </a:extLst>
          </p:cNvPr>
          <p:cNvSpPr txBox="1"/>
          <p:nvPr/>
        </p:nvSpPr>
        <p:spPr>
          <a:xfrm>
            <a:off x="200417" y="225467"/>
            <a:ext cx="11724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Na negociação, a belga havia comprado a Ambev, formando a </a:t>
            </a:r>
            <a:r>
              <a:rPr lang="pt-BR" sz="2800" dirty="0" err="1"/>
              <a:t>Inbev</a:t>
            </a:r>
            <a:r>
              <a:rPr lang="pt-BR" sz="2800" dirty="0"/>
              <a:t>, mas, com  o passar do tempo, Lemann, Marcel e Beto foram aumentando a participação até se tornarem os maiores acionistas individuais.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201A796-939F-47B3-BD22-A37A614C957F}"/>
              </a:ext>
            </a:extLst>
          </p:cNvPr>
          <p:cNvCxnSpPr>
            <a:cxnSpLocks/>
          </p:cNvCxnSpPr>
          <p:nvPr/>
        </p:nvCxnSpPr>
        <p:spPr>
          <a:xfrm>
            <a:off x="200417" y="6707636"/>
            <a:ext cx="11724361" cy="0"/>
          </a:xfrm>
          <a:prstGeom prst="line">
            <a:avLst/>
          </a:prstGeom>
          <a:ln w="31750">
            <a:gradFill>
              <a:gsLst>
                <a:gs pos="0">
                  <a:srgbClr val="CCE0F2"/>
                </a:gs>
                <a:gs pos="50000">
                  <a:schemeClr val="tx1"/>
                </a:gs>
                <a:gs pos="100000">
                  <a:srgbClr val="CCE0F2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50D1F64-F306-422B-927A-99021688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z="1600" smtClean="0"/>
              <a:t>5</a:t>
            </a:fld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4091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289386F-6797-48BA-876D-B4992539AC90}"/>
              </a:ext>
            </a:extLst>
          </p:cNvPr>
          <p:cNvSpPr txBox="1"/>
          <p:nvPr/>
        </p:nvSpPr>
        <p:spPr>
          <a:xfrm>
            <a:off x="0" y="588817"/>
            <a:ext cx="1219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FIM 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ctr"/>
            <a:r>
              <a:rPr lang="pt-BR" sz="2800" dirty="0"/>
              <a:t>Referências e fontes: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244085-CFDC-46D8-B641-9C7378318775}"/>
              </a:ext>
            </a:extLst>
          </p:cNvPr>
          <p:cNvSpPr txBox="1"/>
          <p:nvPr/>
        </p:nvSpPr>
        <p:spPr>
          <a:xfrm>
            <a:off x="729641" y="4163067"/>
            <a:ext cx="10732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pt-BR" i="1" dirty="0">
                <a:solidFill>
                  <a:srgbClr val="0563C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pt-BR" i="1" dirty="0" err="1">
                <a:solidFill>
                  <a:srgbClr val="0563C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images.app.goo.gl</a:t>
            </a:r>
            <a:r>
              <a:rPr lang="pt-BR" i="1" dirty="0">
                <a:solidFill>
                  <a:srgbClr val="0563C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i="1" dirty="0" err="1"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K7Wfz75TDZwEiii99</a:t>
            </a:r>
            <a:endParaRPr lang="pt-BR" i="1" dirty="0">
              <a:latin typeface="Consolas" panose="020B0609020204030204" pitchFamily="49" charset="0"/>
            </a:endParaRPr>
          </a:p>
          <a:p>
            <a:pPr marL="514350" indent="-514350" algn="ctr">
              <a:buAutoNum type="arabicPeriod"/>
            </a:pPr>
            <a:r>
              <a:rPr lang="pt-BR" i="1" dirty="0">
                <a:solidFill>
                  <a:srgbClr val="0563C1"/>
                </a:solidFill>
                <a:latin typeface="Consolas" panose="020B060902020403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pt-BR" i="1" dirty="0" err="1">
                <a:solidFill>
                  <a:srgbClr val="0563C1"/>
                </a:solidFill>
                <a:latin typeface="Consolas" panose="020B060902020403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www.infomoney.com.br</a:t>
            </a:r>
            <a:r>
              <a:rPr lang="pt-BR" i="1" dirty="0">
                <a:solidFill>
                  <a:srgbClr val="0563C1"/>
                </a:solidFill>
                <a:latin typeface="Consolas" panose="020B060902020403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/perfil/</a:t>
            </a:r>
            <a:r>
              <a:rPr lang="pt-BR" i="1" dirty="0" err="1">
                <a:solidFill>
                  <a:srgbClr val="0563C1"/>
                </a:solidFill>
                <a:latin typeface="Consolas" panose="020B060902020403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jorge-paulo-lemann</a:t>
            </a:r>
            <a:r>
              <a:rPr lang="pt-BR" i="1" dirty="0">
                <a:latin typeface="Consolas" panose="020B060902020403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pt-BR" i="1" dirty="0">
              <a:latin typeface="Consolas" panose="020B0609020204030204" pitchFamily="49" charset="0"/>
            </a:endParaRPr>
          </a:p>
          <a:p>
            <a:pPr marL="514350" indent="-514350" algn="ctr">
              <a:buAutoNum type="arabicPeriod"/>
            </a:pPr>
            <a:r>
              <a:rPr lang="pt-BR" i="1" dirty="0">
                <a:solidFill>
                  <a:srgbClr val="0563C1"/>
                </a:solidFill>
                <a:latin typeface="Consolas" panose="020B060902020403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pt-BR" i="1" dirty="0" err="1">
                <a:solidFill>
                  <a:srgbClr val="0563C1"/>
                </a:solidFill>
                <a:latin typeface="Consolas" panose="020B060902020403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images.app.goo.gl</a:t>
            </a:r>
            <a:r>
              <a:rPr lang="pt-BR" i="1" dirty="0">
                <a:solidFill>
                  <a:srgbClr val="0563C1"/>
                </a:solidFill>
                <a:latin typeface="Consolas" panose="020B060902020403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i="1" dirty="0" err="1">
                <a:latin typeface="Consolas" panose="020B060902020403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m7Bz2qSR7nTZvRyq8</a:t>
            </a:r>
            <a:endParaRPr lang="pt-BR" i="1" dirty="0">
              <a:latin typeface="Consolas" panose="020B0609020204030204" pitchFamily="49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EFD0A12-B22C-49D1-83BD-4814A2C6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5B2E-A3DD-4D0A-93DB-068348E6F5B6}" type="slidenum">
              <a:rPr lang="pt-BR" sz="1600" smtClean="0"/>
              <a:t>6</a:t>
            </a:fld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7004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-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3CBAE41AA6D4A926236908D60E34B" ma:contentTypeVersion="9" ma:contentTypeDescription="Create a new document." ma:contentTypeScope="" ma:versionID="9b2d8abf1d61582ba77665291ab22003">
  <xsd:schema xmlns:xsd="http://www.w3.org/2001/XMLSchema" xmlns:xs="http://www.w3.org/2001/XMLSchema" xmlns:p="http://schemas.microsoft.com/office/2006/metadata/properties" xmlns:ns3="b8b3327d-4ea9-467e-ac90-65ecfb8cffb0" targetNamespace="http://schemas.microsoft.com/office/2006/metadata/properties" ma:root="true" ma:fieldsID="91d08e0f7f82d6e02fbe0bc5c456b0a1" ns3:_="">
    <xsd:import namespace="b8b3327d-4ea9-467e-ac90-65ecfb8cff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3327d-4ea9-467e-ac90-65ecfb8cff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F2382-6676-420A-BF98-D8A9B2016F84}">
  <ds:schemaRefs>
    <ds:schemaRef ds:uri="http://schemas.microsoft.com/office/2006/documentManagement/types"/>
    <ds:schemaRef ds:uri="http://purl.org/dc/terms/"/>
    <ds:schemaRef ds:uri="http://purl.org/dc/elements/1.1/"/>
    <ds:schemaRef ds:uri="b8b3327d-4ea9-467e-ac90-65ecfb8cffb0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9CDB09-A4BE-4114-9B63-4D3981DA5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3327d-4ea9-467e-ac90-65ecfb8c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2ED26-EE74-4E4A-AABA-40EAB64A5A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566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Consolas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QUINTINO SILVA</dc:creator>
  <cp:lastModifiedBy>VITOR QUINTINO SILVA</cp:lastModifiedBy>
  <cp:revision>4</cp:revision>
  <dcterms:created xsi:type="dcterms:W3CDTF">2022-03-11T18:01:10Z</dcterms:created>
  <dcterms:modified xsi:type="dcterms:W3CDTF">2022-03-28T22:46:13Z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0x0101009303CBAE41AA6D4A926236908D60E34B</vt:lpwstr>
  </property>
</Properties>
</file>