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ecnologianocampo.com.br" TargetMode="External" /><Relationship Id="rId2" Type="http://schemas.openxmlformats.org/officeDocument/2006/relationships/hyperlink" Target="https://www.fcav.unesp.br" TargetMode="External" /><Relationship Id="rId1" Type="http://schemas.openxmlformats.org/officeDocument/2006/relationships/slideLayout" Target="../slideLayouts/slideLayout4.xml" /><Relationship Id="rId4" Type="http://schemas.openxmlformats.org/officeDocument/2006/relationships/hyperlink" Target="https://agro20.com.br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44061"/>
            <a:ext cx="12134490" cy="3293372"/>
          </a:xfrm>
        </p:spPr>
        <p:txBody>
          <a:bodyPr>
            <a:normAutofit/>
          </a:bodyPr>
          <a:lstStyle/>
          <a:p>
            <a:r>
              <a:rPr lang="de-DE" sz="9600">
                <a:solidFill>
                  <a:schemeClr val="accent6">
                    <a:lumMod val="50000"/>
                  </a:schemeClr>
                </a:solidFill>
                <a:latin typeface="Bookman Old Style"/>
                <a:ea typeface="Batang"/>
                <a:cs typeface="Calibri Light"/>
              </a:rPr>
              <a:t>GRADES AGRÍCOLAS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754177"/>
            <a:ext cx="9144000" cy="297220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t-BR" sz="5100">
                <a:latin typeface="Bookman Old Style"/>
                <a:cs typeface="Calibri"/>
              </a:rPr>
              <a:t>GIOVANA LENHARDT</a:t>
            </a:r>
          </a:p>
          <a:p>
            <a:endParaRPr lang="pt-BR">
              <a:cs typeface="Calibri"/>
            </a:endParaRPr>
          </a:p>
          <a:p>
            <a:r>
              <a:rPr lang="pt-BR" sz="4400">
                <a:latin typeface="Bookman Old Style"/>
                <a:cs typeface="Calibri"/>
              </a:rPr>
              <a:t>1 ANO BIOLÓGICAS</a:t>
            </a:r>
          </a:p>
          <a:p>
            <a:endParaRPr lang="pt-BR">
              <a:cs typeface="Calibri"/>
            </a:endParaRPr>
          </a:p>
          <a:p>
            <a:r>
              <a:rPr lang="pt-BR" sz="3500">
                <a:cs typeface="Calibri"/>
              </a:rPr>
              <a:t>31/03/2022</a:t>
            </a: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32B5BC-16C4-1F47-324D-3AA871D9B4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3" y="-299"/>
            <a:ext cx="6087373" cy="6852997"/>
          </a:xfr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pt-BR">
                <a:cs typeface="Calibri" panose="020F0502020204030204"/>
              </a:rPr>
              <a:t>  </a:t>
            </a:r>
            <a:r>
              <a:rPr lang="pt-BR" b="1">
                <a:cs typeface="Calibri" panose="020F0502020204030204"/>
              </a:rPr>
              <a:t> </a:t>
            </a:r>
            <a:r>
              <a:rPr lang="pt-BR" sz="4400" u="sng">
                <a:latin typeface="Bookman Old Style"/>
                <a:cs typeface="Calibri" panose="020F0502020204030204"/>
              </a:rPr>
              <a:t>TIPOS DE GRADES</a:t>
            </a:r>
          </a:p>
          <a:p>
            <a:pPr marL="0" indent="0">
              <a:buNone/>
            </a:pPr>
            <a:endParaRPr lang="pt-BR" sz="4400">
              <a:latin typeface="Bookman Old Style"/>
              <a:cs typeface="Calibri" panose="020F0502020204030204"/>
            </a:endParaRPr>
          </a:p>
          <a:p>
            <a:pPr marL="0" indent="0">
              <a:buNone/>
            </a:pPr>
            <a:r>
              <a:rPr lang="pt-BR" sz="4400">
                <a:solidFill>
                  <a:schemeClr val="bg1"/>
                </a:solidFill>
                <a:latin typeface="Bookman Old Style"/>
                <a:cs typeface="Calibri" panose="020F0502020204030204"/>
              </a:rPr>
              <a:t>.</a:t>
            </a:r>
            <a:r>
              <a:rPr lang="pt-BR" sz="4400">
                <a:latin typeface="Bookman Old Style"/>
                <a:cs typeface="Calibri" panose="020F0502020204030204"/>
              </a:rPr>
              <a:t> </a:t>
            </a:r>
            <a:r>
              <a:rPr lang="pt-BR" sz="3900">
                <a:solidFill>
                  <a:schemeClr val="bg1"/>
                </a:solidFill>
                <a:latin typeface="Bookman Old Style"/>
                <a:cs typeface="Calibri" panose="020F0502020204030204"/>
              </a:rPr>
              <a:t>GRADES DE DISCOS</a:t>
            </a:r>
          </a:p>
          <a:p>
            <a:pPr marL="0" indent="0">
              <a:buNone/>
            </a:pPr>
            <a:endParaRPr lang="pt-BR" sz="5200">
              <a:solidFill>
                <a:schemeClr val="bg1"/>
              </a:solidFill>
              <a:latin typeface="Bookman Old Style"/>
              <a:cs typeface="Calibri" panose="020F0502020204030204"/>
            </a:endParaRPr>
          </a:p>
          <a:p>
            <a:pPr marL="0" indent="0">
              <a:buNone/>
            </a:pPr>
            <a:r>
              <a:rPr lang="pt-BR" sz="5200">
                <a:solidFill>
                  <a:schemeClr val="bg1"/>
                </a:solidFill>
                <a:latin typeface="Bookman Old Style"/>
                <a:cs typeface="Calibri" panose="020F0502020204030204"/>
              </a:rPr>
              <a:t>.</a:t>
            </a:r>
            <a:r>
              <a:rPr lang="pt-BR" sz="3900">
                <a:solidFill>
                  <a:schemeClr val="bg1"/>
                </a:solidFill>
                <a:latin typeface="Bookman Old Style"/>
                <a:cs typeface="Calibri" panose="020F0502020204030204"/>
              </a:rPr>
              <a:t>GRADES DE DENTES (INCLUINDO GRADES DE MOLAS, GRADES DE ARRASTO  E GRADES DE ESTACAS)</a:t>
            </a:r>
            <a:endParaRPr lang="pt-BR" sz="3900">
              <a:solidFill>
                <a:schemeClr val="bg1"/>
              </a:solidFill>
              <a:cs typeface="Calibri"/>
            </a:endParaRPr>
          </a:p>
          <a:p>
            <a:pPr marL="0" indent="0">
              <a:buNone/>
            </a:pPr>
            <a:endParaRPr lang="pt-BR" sz="3900">
              <a:solidFill>
                <a:schemeClr val="bg1"/>
              </a:solidFill>
              <a:latin typeface="Bookman Old Style"/>
              <a:cs typeface="Calibri" panose="020F0502020204030204"/>
            </a:endParaRPr>
          </a:p>
          <a:p>
            <a:pPr marL="0" indent="0">
              <a:buNone/>
            </a:pPr>
            <a:r>
              <a:rPr lang="pt-BR" sz="3900">
                <a:solidFill>
                  <a:schemeClr val="bg1"/>
                </a:solidFill>
                <a:latin typeface="Bookman Old Style"/>
                <a:cs typeface="Calibri" panose="020F0502020204030204"/>
              </a:rPr>
              <a:t>. GRADES DE CORRENTE</a:t>
            </a:r>
          </a:p>
          <a:p>
            <a:pPr marL="0" indent="0">
              <a:buNone/>
            </a:pPr>
            <a:endParaRPr lang="pt-BR" sz="3900">
              <a:latin typeface="Bookman Old Style"/>
              <a:cs typeface="Calibri" panose="020F0502020204030204"/>
            </a:endParaRPr>
          </a:p>
        </p:txBody>
      </p:sp>
      <p:pic>
        <p:nvPicPr>
          <p:cNvPr id="2" name="Imagem 4" descr="Uma imagem contendo ao ar livre, objeto, pequeno, frente&#10;&#10;Descrição gerada automaticamente">
            <a:extLst>
              <a:ext uri="{FF2B5EF4-FFF2-40B4-BE49-F238E27FC236}">
                <a16:creationId xmlns:a16="http://schemas.microsoft.com/office/drawing/2014/main" id="{8A65BF7C-AC1B-60C1-DF70-C08DAF6B4D3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8067" y="-299"/>
            <a:ext cx="6091865" cy="6852997"/>
          </a:xfrm>
        </p:spPr>
      </p:pic>
    </p:spTree>
    <p:extLst>
      <p:ext uri="{BB962C8B-B14F-4D97-AF65-F5344CB8AC3E}">
        <p14:creationId xmlns:p14="http://schemas.microsoft.com/office/powerpoint/2010/main" val="15580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833E2-E770-B3EB-5161-7CF3136C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600" y="18607"/>
            <a:ext cx="12183371" cy="1699373"/>
          </a:xfrm>
        </p:spPr>
        <p:txBody>
          <a:bodyPr>
            <a:normAutofit fontScale="90000"/>
          </a:bodyPr>
          <a:lstStyle/>
          <a:p>
            <a:r>
              <a:rPr lang="pt-BR" sz="9600" u="sng">
                <a:solidFill>
                  <a:schemeClr val="accent6">
                    <a:lumMod val="50000"/>
                  </a:schemeClr>
                </a:solidFill>
                <a:latin typeface="Century"/>
                <a:cs typeface="Calibri Light"/>
              </a:rPr>
              <a:t>GRADES AGRÍCOLAS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0567B1-C7E3-82BE-90FE-0CC80E3AA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" y="1710606"/>
            <a:ext cx="12183373" cy="5142092"/>
          </a:xfrm>
        </p:spPr>
        <p:txBody>
          <a:bodyPr/>
          <a:lstStyle/>
          <a:p>
            <a:endParaRPr lang="pt-BR"/>
          </a:p>
        </p:txBody>
      </p:sp>
      <p:sp>
        <p:nvSpPr>
          <p:cNvPr id="5" name="Retângulo: Único Canto Arredondado 4">
            <a:extLst>
              <a:ext uri="{FF2B5EF4-FFF2-40B4-BE49-F238E27FC236}">
                <a16:creationId xmlns:a16="http://schemas.microsoft.com/office/drawing/2014/main" id="{CD52BED6-D54B-7DB8-46A5-8E0D280900B6}"/>
              </a:ext>
            </a:extLst>
          </p:cNvPr>
          <p:cNvSpPr/>
          <p:nvPr/>
        </p:nvSpPr>
        <p:spPr>
          <a:xfrm>
            <a:off x="2875" y="1720969"/>
            <a:ext cx="2092030" cy="675735"/>
          </a:xfrm>
          <a:prstGeom prst="round1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i="1">
                <a:latin typeface="Calibri"/>
                <a:cs typeface="Calibri"/>
              </a:rPr>
              <a:t>GRADES DE DISCOS</a:t>
            </a:r>
            <a:endParaRPr lang="pt-BR" i="1">
              <a:latin typeface="Calibri Light"/>
              <a:cs typeface="Calibri"/>
            </a:endParaRPr>
          </a:p>
        </p:txBody>
      </p:sp>
      <p:sp>
        <p:nvSpPr>
          <p:cNvPr id="6" name="Retângulo: Único Canto Arredondado 5">
            <a:extLst>
              <a:ext uri="{FF2B5EF4-FFF2-40B4-BE49-F238E27FC236}">
                <a16:creationId xmlns:a16="http://schemas.microsoft.com/office/drawing/2014/main" id="{C39D4A72-D903-7063-4304-8E03F7D23769}"/>
              </a:ext>
            </a:extLst>
          </p:cNvPr>
          <p:cNvSpPr/>
          <p:nvPr/>
        </p:nvSpPr>
        <p:spPr>
          <a:xfrm>
            <a:off x="2094009" y="1720071"/>
            <a:ext cx="2187123" cy="675736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GRADES DE DENTES</a:t>
            </a:r>
            <a:endParaRPr lang="pt-BR"/>
          </a:p>
        </p:txBody>
      </p:sp>
      <p:sp>
        <p:nvSpPr>
          <p:cNvPr id="7" name="Retângulo: Único Canto Arredondado 6">
            <a:extLst>
              <a:ext uri="{FF2B5EF4-FFF2-40B4-BE49-F238E27FC236}">
                <a16:creationId xmlns:a16="http://schemas.microsoft.com/office/drawing/2014/main" id="{787533DB-0EEF-E897-49FF-C467C2212406}"/>
              </a:ext>
            </a:extLst>
          </p:cNvPr>
          <p:cNvSpPr/>
          <p:nvPr/>
        </p:nvSpPr>
        <p:spPr>
          <a:xfrm>
            <a:off x="6967286" y="1720182"/>
            <a:ext cx="2098840" cy="668421"/>
          </a:xfrm>
          <a:prstGeom prst="round1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USO EXCESSIVO</a:t>
            </a:r>
            <a:endParaRPr lang="pt-BR"/>
          </a:p>
        </p:txBody>
      </p:sp>
      <p:sp>
        <p:nvSpPr>
          <p:cNvPr id="8" name="Retângulo: Único Canto Arredondado 7">
            <a:extLst>
              <a:ext uri="{FF2B5EF4-FFF2-40B4-BE49-F238E27FC236}">
                <a16:creationId xmlns:a16="http://schemas.microsoft.com/office/drawing/2014/main" id="{CDDC2D10-B905-39E2-8A72-95289C7EA18E}"/>
              </a:ext>
            </a:extLst>
          </p:cNvPr>
          <p:cNvSpPr/>
          <p:nvPr/>
        </p:nvSpPr>
        <p:spPr>
          <a:xfrm>
            <a:off x="4276056" y="1716004"/>
            <a:ext cx="2687053" cy="668421"/>
          </a:xfrm>
          <a:prstGeom prst="round1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GRADES DE CORRENTE</a:t>
            </a:r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5B744ED-58F2-2F3B-5915-DEC7183F834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t-BR"/>
              <a:t>Clique para adicionar texto</a:t>
            </a:r>
          </a:p>
        </p:txBody>
      </p:sp>
      <p:sp>
        <p:nvSpPr>
          <p:cNvPr id="10" name="Retângulo: Único Canto Arredondado 9">
            <a:extLst>
              <a:ext uri="{FF2B5EF4-FFF2-40B4-BE49-F238E27FC236}">
                <a16:creationId xmlns:a16="http://schemas.microsoft.com/office/drawing/2014/main" id="{2C324628-870B-5653-D397-E692E9DD02EC}"/>
              </a:ext>
            </a:extLst>
          </p:cNvPr>
          <p:cNvSpPr/>
          <p:nvPr/>
        </p:nvSpPr>
        <p:spPr>
          <a:xfrm>
            <a:off x="9059713" y="1720071"/>
            <a:ext cx="3134263" cy="675736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BENEFICIOS DA GRADAGEM</a:t>
            </a:r>
            <a:endParaRPr lang="pt-BR"/>
          </a:p>
        </p:txBody>
      </p:sp>
      <p:sp>
        <p:nvSpPr>
          <p:cNvPr id="12" name="Retângulo: Único Canto Arredondado 11">
            <a:extLst>
              <a:ext uri="{FF2B5EF4-FFF2-40B4-BE49-F238E27FC236}">
                <a16:creationId xmlns:a16="http://schemas.microsoft.com/office/drawing/2014/main" id="{26142137-7E2B-5372-3329-C48431AB3B87}"/>
              </a:ext>
            </a:extLst>
          </p:cNvPr>
          <p:cNvSpPr/>
          <p:nvPr/>
        </p:nvSpPr>
        <p:spPr>
          <a:xfrm>
            <a:off x="180" y="2379634"/>
            <a:ext cx="12191999" cy="4471356"/>
          </a:xfrm>
          <a:prstGeom prst="round1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4400" dirty="0">
                <a:solidFill>
                  <a:schemeClr val="tx1"/>
                </a:solidFill>
                <a:latin typeface="Iskoola Pota"/>
                <a:cs typeface="Calibri"/>
              </a:rPr>
              <a:t>. </a:t>
            </a:r>
            <a:r>
              <a:rPr lang="pt-BR" sz="4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CONSTRUÍDA PARA SER EMPREGADA EM SOLOS DUROS, COM RAÍZES, CASCALHO, PEGAJOSOS E SECOS. ESTE TIPO DE GRADE CONTÉM MOVIMENTAÇÃO EM GIROS E DISCOS DISPOSTOS NO CHASSI (OU SEJA, NA ESTRUTURA DE SUPORTE)</a:t>
            </a:r>
          </a:p>
        </p:txBody>
      </p:sp>
    </p:spTree>
    <p:extLst>
      <p:ext uri="{BB962C8B-B14F-4D97-AF65-F5344CB8AC3E}">
        <p14:creationId xmlns:p14="http://schemas.microsoft.com/office/powerpoint/2010/main" val="2204373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833E2-E770-B3EB-5161-7CF3136C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5" y="5692"/>
            <a:ext cx="12183371" cy="1699373"/>
          </a:xfrm>
        </p:spPr>
        <p:txBody>
          <a:bodyPr>
            <a:normAutofit fontScale="90000"/>
          </a:bodyPr>
          <a:lstStyle/>
          <a:p>
            <a:r>
              <a:rPr lang="pt-BR" sz="9600" u="sng">
                <a:solidFill>
                  <a:schemeClr val="accent6">
                    <a:lumMod val="50000"/>
                  </a:schemeClr>
                </a:solidFill>
                <a:latin typeface="Century"/>
                <a:cs typeface="Calibri Light"/>
              </a:rPr>
              <a:t>GRADES AGRÍCOLAS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0567B1-C7E3-82BE-90FE-0CC80E3AA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" y="1710606"/>
            <a:ext cx="12183373" cy="5142092"/>
          </a:xfrm>
        </p:spPr>
        <p:txBody>
          <a:bodyPr/>
          <a:lstStyle/>
          <a:p>
            <a:endParaRPr lang="pt-BR"/>
          </a:p>
        </p:txBody>
      </p:sp>
      <p:sp>
        <p:nvSpPr>
          <p:cNvPr id="5" name="Retângulo: Único Canto Arredondado 4">
            <a:extLst>
              <a:ext uri="{FF2B5EF4-FFF2-40B4-BE49-F238E27FC236}">
                <a16:creationId xmlns:a16="http://schemas.microsoft.com/office/drawing/2014/main" id="{CD52BED6-D54B-7DB8-46A5-8E0D280900B6}"/>
              </a:ext>
            </a:extLst>
          </p:cNvPr>
          <p:cNvSpPr/>
          <p:nvPr/>
        </p:nvSpPr>
        <p:spPr>
          <a:xfrm>
            <a:off x="2875" y="1720969"/>
            <a:ext cx="2092030" cy="675735"/>
          </a:xfrm>
          <a:prstGeom prst="round1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i="1">
                <a:latin typeface="Calibri"/>
                <a:cs typeface="Calibri"/>
              </a:rPr>
              <a:t>GRADES DE DISCOS</a:t>
            </a:r>
            <a:endParaRPr lang="pt-BR" i="1">
              <a:latin typeface="Calibri Light"/>
              <a:cs typeface="Calibri"/>
            </a:endParaRPr>
          </a:p>
        </p:txBody>
      </p:sp>
      <p:sp>
        <p:nvSpPr>
          <p:cNvPr id="6" name="Retângulo: Único Canto Arredondado 5">
            <a:extLst>
              <a:ext uri="{FF2B5EF4-FFF2-40B4-BE49-F238E27FC236}">
                <a16:creationId xmlns:a16="http://schemas.microsoft.com/office/drawing/2014/main" id="{C39D4A72-D903-7063-4304-8E03F7D23769}"/>
              </a:ext>
            </a:extLst>
          </p:cNvPr>
          <p:cNvSpPr/>
          <p:nvPr/>
        </p:nvSpPr>
        <p:spPr>
          <a:xfrm>
            <a:off x="2094009" y="1720071"/>
            <a:ext cx="2187123" cy="675736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GRADES DE DENTES</a:t>
            </a:r>
            <a:endParaRPr lang="pt-BR"/>
          </a:p>
        </p:txBody>
      </p:sp>
      <p:sp>
        <p:nvSpPr>
          <p:cNvPr id="7" name="Retângulo: Único Canto Arredondado 6">
            <a:extLst>
              <a:ext uri="{FF2B5EF4-FFF2-40B4-BE49-F238E27FC236}">
                <a16:creationId xmlns:a16="http://schemas.microsoft.com/office/drawing/2014/main" id="{787533DB-0EEF-E897-49FF-C467C2212406}"/>
              </a:ext>
            </a:extLst>
          </p:cNvPr>
          <p:cNvSpPr/>
          <p:nvPr/>
        </p:nvSpPr>
        <p:spPr>
          <a:xfrm>
            <a:off x="6967286" y="1720182"/>
            <a:ext cx="2098840" cy="668421"/>
          </a:xfrm>
          <a:prstGeom prst="round1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USO EXCESSIVO</a:t>
            </a:r>
            <a:endParaRPr lang="pt-BR"/>
          </a:p>
        </p:txBody>
      </p:sp>
      <p:sp>
        <p:nvSpPr>
          <p:cNvPr id="8" name="Retângulo: Único Canto Arredondado 7">
            <a:extLst>
              <a:ext uri="{FF2B5EF4-FFF2-40B4-BE49-F238E27FC236}">
                <a16:creationId xmlns:a16="http://schemas.microsoft.com/office/drawing/2014/main" id="{CDDC2D10-B905-39E2-8A72-95289C7EA18E}"/>
              </a:ext>
            </a:extLst>
          </p:cNvPr>
          <p:cNvSpPr/>
          <p:nvPr/>
        </p:nvSpPr>
        <p:spPr>
          <a:xfrm>
            <a:off x="4276056" y="1716004"/>
            <a:ext cx="2687053" cy="668421"/>
          </a:xfrm>
          <a:prstGeom prst="round1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GRADES DE CORRENTE</a:t>
            </a:r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5B744ED-58F2-2F3B-5915-DEC7183F834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t-BR"/>
              <a:t>Clique para adicionar texto</a:t>
            </a:r>
          </a:p>
        </p:txBody>
      </p:sp>
      <p:sp>
        <p:nvSpPr>
          <p:cNvPr id="10" name="Retângulo: Único Canto Arredondado 9">
            <a:extLst>
              <a:ext uri="{FF2B5EF4-FFF2-40B4-BE49-F238E27FC236}">
                <a16:creationId xmlns:a16="http://schemas.microsoft.com/office/drawing/2014/main" id="{2C324628-870B-5653-D397-E692E9DD02EC}"/>
              </a:ext>
            </a:extLst>
          </p:cNvPr>
          <p:cNvSpPr/>
          <p:nvPr/>
        </p:nvSpPr>
        <p:spPr>
          <a:xfrm>
            <a:off x="9059713" y="1720071"/>
            <a:ext cx="3134263" cy="675736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BENEFICIOS DA GRADAGEM</a:t>
            </a:r>
            <a:endParaRPr lang="pt-BR"/>
          </a:p>
        </p:txBody>
      </p:sp>
      <p:sp>
        <p:nvSpPr>
          <p:cNvPr id="4" name="Retângulo: Único Canto Arredondado 3">
            <a:extLst>
              <a:ext uri="{FF2B5EF4-FFF2-40B4-BE49-F238E27FC236}">
                <a16:creationId xmlns:a16="http://schemas.microsoft.com/office/drawing/2014/main" id="{0835A15B-5DF6-45A7-9E1A-64525A4BEF55}"/>
              </a:ext>
            </a:extLst>
          </p:cNvPr>
          <p:cNvSpPr/>
          <p:nvPr/>
        </p:nvSpPr>
        <p:spPr>
          <a:xfrm>
            <a:off x="2876" y="2396706"/>
            <a:ext cx="12191998" cy="4456979"/>
          </a:xfrm>
          <a:prstGeom prst="round1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cs typeface="Calibri"/>
              </a:rPr>
              <a:t>. </a:t>
            </a:r>
            <a:r>
              <a:rPr lang="pt-BR" sz="4400" dirty="0">
                <a:solidFill>
                  <a:schemeClr val="tx1"/>
                </a:solidFill>
                <a:cs typeface="Calibri"/>
              </a:rPr>
              <a:t>USADAS PARA REFINAR A CONDIÇÃO DO LEITO DE SEMENTES ANTES DO PLANTIO, PARA REMOVER PEQUENAS ERVAS DANINHAS NO CULTIVO E PARA SOLTAR ENTRE FILEIRAS PARA PERMITIR QUE A ÁGUA ENTRE NO SUBSOLO</a:t>
            </a:r>
            <a:endParaRPr lang="pt-BR" sz="440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6522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833E2-E770-B3EB-5161-7CF3136C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5" y="5692"/>
            <a:ext cx="12183371" cy="1699373"/>
          </a:xfrm>
        </p:spPr>
        <p:txBody>
          <a:bodyPr>
            <a:normAutofit fontScale="90000"/>
          </a:bodyPr>
          <a:lstStyle/>
          <a:p>
            <a:r>
              <a:rPr lang="pt-BR" sz="9600" u="sng">
                <a:solidFill>
                  <a:schemeClr val="accent6">
                    <a:lumMod val="50000"/>
                  </a:schemeClr>
                </a:solidFill>
                <a:latin typeface="Century"/>
                <a:cs typeface="Calibri Light"/>
              </a:rPr>
              <a:t>GRADES AGRÍCOLAS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0567B1-C7E3-82BE-90FE-0CC80E3AA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" y="1710606"/>
            <a:ext cx="12183373" cy="5142092"/>
          </a:xfrm>
          <a:solidFill>
            <a:schemeClr val="bg1"/>
          </a:solidFill>
        </p:spPr>
        <p:txBody>
          <a:bodyPr/>
          <a:lstStyle/>
          <a:p>
            <a:endParaRPr lang="pt-BR"/>
          </a:p>
        </p:txBody>
      </p:sp>
      <p:sp>
        <p:nvSpPr>
          <p:cNvPr id="5" name="Retângulo: Único Canto Arredondado 4">
            <a:extLst>
              <a:ext uri="{FF2B5EF4-FFF2-40B4-BE49-F238E27FC236}">
                <a16:creationId xmlns:a16="http://schemas.microsoft.com/office/drawing/2014/main" id="{CD52BED6-D54B-7DB8-46A5-8E0D280900B6}"/>
              </a:ext>
            </a:extLst>
          </p:cNvPr>
          <p:cNvSpPr/>
          <p:nvPr/>
        </p:nvSpPr>
        <p:spPr>
          <a:xfrm>
            <a:off x="2875" y="1720969"/>
            <a:ext cx="2092030" cy="675735"/>
          </a:xfrm>
          <a:prstGeom prst="round1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i="1">
                <a:latin typeface="Calibri"/>
                <a:cs typeface="Calibri"/>
              </a:rPr>
              <a:t>GRADES DE DISCOS</a:t>
            </a:r>
            <a:endParaRPr lang="pt-BR" i="1">
              <a:latin typeface="Calibri Light"/>
              <a:cs typeface="Calibri"/>
            </a:endParaRPr>
          </a:p>
        </p:txBody>
      </p:sp>
      <p:sp>
        <p:nvSpPr>
          <p:cNvPr id="6" name="Retângulo: Único Canto Arredondado 5">
            <a:extLst>
              <a:ext uri="{FF2B5EF4-FFF2-40B4-BE49-F238E27FC236}">
                <a16:creationId xmlns:a16="http://schemas.microsoft.com/office/drawing/2014/main" id="{C39D4A72-D903-7063-4304-8E03F7D23769}"/>
              </a:ext>
            </a:extLst>
          </p:cNvPr>
          <p:cNvSpPr/>
          <p:nvPr/>
        </p:nvSpPr>
        <p:spPr>
          <a:xfrm>
            <a:off x="2094009" y="1720071"/>
            <a:ext cx="2187123" cy="675736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GRADES DE DENTES</a:t>
            </a:r>
            <a:endParaRPr lang="pt-BR"/>
          </a:p>
        </p:txBody>
      </p:sp>
      <p:sp>
        <p:nvSpPr>
          <p:cNvPr id="7" name="Retângulo: Único Canto Arredondado 6">
            <a:extLst>
              <a:ext uri="{FF2B5EF4-FFF2-40B4-BE49-F238E27FC236}">
                <a16:creationId xmlns:a16="http://schemas.microsoft.com/office/drawing/2014/main" id="{787533DB-0EEF-E897-49FF-C467C2212406}"/>
              </a:ext>
            </a:extLst>
          </p:cNvPr>
          <p:cNvSpPr/>
          <p:nvPr/>
        </p:nvSpPr>
        <p:spPr>
          <a:xfrm>
            <a:off x="6967286" y="1720182"/>
            <a:ext cx="2098840" cy="668421"/>
          </a:xfrm>
          <a:prstGeom prst="round1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USO EXCESSIVO</a:t>
            </a:r>
            <a:endParaRPr lang="pt-BR"/>
          </a:p>
        </p:txBody>
      </p:sp>
      <p:sp>
        <p:nvSpPr>
          <p:cNvPr id="8" name="Retângulo: Único Canto Arredondado 7">
            <a:extLst>
              <a:ext uri="{FF2B5EF4-FFF2-40B4-BE49-F238E27FC236}">
                <a16:creationId xmlns:a16="http://schemas.microsoft.com/office/drawing/2014/main" id="{CDDC2D10-B905-39E2-8A72-95289C7EA18E}"/>
              </a:ext>
            </a:extLst>
          </p:cNvPr>
          <p:cNvSpPr/>
          <p:nvPr/>
        </p:nvSpPr>
        <p:spPr>
          <a:xfrm>
            <a:off x="4276056" y="1716004"/>
            <a:ext cx="2687053" cy="668421"/>
          </a:xfrm>
          <a:prstGeom prst="round1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GRADES DE CORRENTE</a:t>
            </a:r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5B744ED-58F2-2F3B-5915-DEC7183F834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t-BR"/>
              <a:t>Clique para adicionar texto</a:t>
            </a:r>
          </a:p>
        </p:txBody>
      </p:sp>
      <p:sp>
        <p:nvSpPr>
          <p:cNvPr id="10" name="Retângulo: Único Canto Arredondado 9">
            <a:extLst>
              <a:ext uri="{FF2B5EF4-FFF2-40B4-BE49-F238E27FC236}">
                <a16:creationId xmlns:a16="http://schemas.microsoft.com/office/drawing/2014/main" id="{2C324628-870B-5653-D397-E692E9DD02EC}"/>
              </a:ext>
            </a:extLst>
          </p:cNvPr>
          <p:cNvSpPr/>
          <p:nvPr/>
        </p:nvSpPr>
        <p:spPr>
          <a:xfrm>
            <a:off x="9059713" y="1720071"/>
            <a:ext cx="3134263" cy="675736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BENEFICIOS DA GRADAGEM</a:t>
            </a:r>
            <a:endParaRPr lang="pt-BR"/>
          </a:p>
        </p:txBody>
      </p:sp>
      <p:sp>
        <p:nvSpPr>
          <p:cNvPr id="11" name="Retângulo: Único Canto Arredondado 10">
            <a:extLst>
              <a:ext uri="{FF2B5EF4-FFF2-40B4-BE49-F238E27FC236}">
                <a16:creationId xmlns:a16="http://schemas.microsoft.com/office/drawing/2014/main" id="{D450A1D4-E5BE-A007-B620-2DFEF89F96C2}"/>
              </a:ext>
            </a:extLst>
          </p:cNvPr>
          <p:cNvSpPr/>
          <p:nvPr/>
        </p:nvSpPr>
        <p:spPr>
          <a:xfrm>
            <a:off x="2876" y="2396706"/>
            <a:ext cx="12191998" cy="4456979"/>
          </a:xfrm>
          <a:prstGeom prst="round1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>
                <a:ea typeface="Calibri"/>
                <a:cs typeface="Calibri"/>
              </a:rPr>
              <a:t>. </a:t>
            </a:r>
            <a:r>
              <a:rPr lang="pt-BR" sz="5400" dirty="0">
                <a:solidFill>
                  <a:schemeClr val="tx1"/>
                </a:solidFill>
                <a:ea typeface="Calibri"/>
                <a:cs typeface="Calibri"/>
              </a:rPr>
              <a:t>PODE SER USADA EM PASTAGENS PARA ESPALHAR ESTERCO E PARA QUEBRAR MATERIAL MORTO (PALHA) NO GRAMADO</a:t>
            </a:r>
          </a:p>
        </p:txBody>
      </p:sp>
    </p:spTree>
    <p:extLst>
      <p:ext uri="{BB962C8B-B14F-4D97-AF65-F5344CB8AC3E}">
        <p14:creationId xmlns:p14="http://schemas.microsoft.com/office/powerpoint/2010/main" val="375357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833E2-E770-B3EB-5161-7CF3136C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600" y="18607"/>
            <a:ext cx="12183371" cy="1699373"/>
          </a:xfrm>
        </p:spPr>
        <p:txBody>
          <a:bodyPr>
            <a:normAutofit fontScale="90000"/>
          </a:bodyPr>
          <a:lstStyle/>
          <a:p>
            <a:r>
              <a:rPr lang="pt-BR" sz="9600" u="sng">
                <a:solidFill>
                  <a:schemeClr val="accent6">
                    <a:lumMod val="50000"/>
                  </a:schemeClr>
                </a:solidFill>
                <a:latin typeface="Century"/>
                <a:cs typeface="Calibri Light"/>
              </a:rPr>
              <a:t>GRADES AGRÍCOLAS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0567B1-C7E3-82BE-90FE-0CC80E3AA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" y="1710606"/>
            <a:ext cx="12183373" cy="5142092"/>
          </a:xfrm>
        </p:spPr>
        <p:txBody>
          <a:bodyPr/>
          <a:lstStyle/>
          <a:p>
            <a:endParaRPr lang="pt-BR"/>
          </a:p>
        </p:txBody>
      </p:sp>
      <p:sp>
        <p:nvSpPr>
          <p:cNvPr id="5" name="Retângulo: Único Canto Arredondado 4">
            <a:extLst>
              <a:ext uri="{FF2B5EF4-FFF2-40B4-BE49-F238E27FC236}">
                <a16:creationId xmlns:a16="http://schemas.microsoft.com/office/drawing/2014/main" id="{CD52BED6-D54B-7DB8-46A5-8E0D280900B6}"/>
              </a:ext>
            </a:extLst>
          </p:cNvPr>
          <p:cNvSpPr/>
          <p:nvPr/>
        </p:nvSpPr>
        <p:spPr>
          <a:xfrm>
            <a:off x="2875" y="1720969"/>
            <a:ext cx="2092030" cy="675735"/>
          </a:xfrm>
          <a:prstGeom prst="round1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i="1">
                <a:latin typeface="Calibri"/>
                <a:cs typeface="Calibri"/>
              </a:rPr>
              <a:t>GRADES DE DISCOS</a:t>
            </a:r>
            <a:endParaRPr lang="pt-BR" i="1">
              <a:latin typeface="Calibri Light"/>
              <a:cs typeface="Calibri"/>
            </a:endParaRPr>
          </a:p>
        </p:txBody>
      </p:sp>
      <p:sp>
        <p:nvSpPr>
          <p:cNvPr id="6" name="Retângulo: Único Canto Arredondado 5">
            <a:extLst>
              <a:ext uri="{FF2B5EF4-FFF2-40B4-BE49-F238E27FC236}">
                <a16:creationId xmlns:a16="http://schemas.microsoft.com/office/drawing/2014/main" id="{C39D4A72-D903-7063-4304-8E03F7D23769}"/>
              </a:ext>
            </a:extLst>
          </p:cNvPr>
          <p:cNvSpPr/>
          <p:nvPr/>
        </p:nvSpPr>
        <p:spPr>
          <a:xfrm>
            <a:off x="2094009" y="1720071"/>
            <a:ext cx="2187123" cy="675736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GRADES DE DENTES</a:t>
            </a:r>
            <a:endParaRPr lang="pt-BR"/>
          </a:p>
        </p:txBody>
      </p:sp>
      <p:sp>
        <p:nvSpPr>
          <p:cNvPr id="7" name="Retângulo: Único Canto Arredondado 6">
            <a:extLst>
              <a:ext uri="{FF2B5EF4-FFF2-40B4-BE49-F238E27FC236}">
                <a16:creationId xmlns:a16="http://schemas.microsoft.com/office/drawing/2014/main" id="{787533DB-0EEF-E897-49FF-C467C2212406}"/>
              </a:ext>
            </a:extLst>
          </p:cNvPr>
          <p:cNvSpPr/>
          <p:nvPr/>
        </p:nvSpPr>
        <p:spPr>
          <a:xfrm>
            <a:off x="6967286" y="1720182"/>
            <a:ext cx="2098840" cy="668421"/>
          </a:xfrm>
          <a:prstGeom prst="round1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USO EXCESSIVO</a:t>
            </a:r>
            <a:endParaRPr lang="pt-BR"/>
          </a:p>
        </p:txBody>
      </p:sp>
      <p:sp>
        <p:nvSpPr>
          <p:cNvPr id="8" name="Retângulo: Único Canto Arredondado 7">
            <a:extLst>
              <a:ext uri="{FF2B5EF4-FFF2-40B4-BE49-F238E27FC236}">
                <a16:creationId xmlns:a16="http://schemas.microsoft.com/office/drawing/2014/main" id="{CDDC2D10-B905-39E2-8A72-95289C7EA18E}"/>
              </a:ext>
            </a:extLst>
          </p:cNvPr>
          <p:cNvSpPr/>
          <p:nvPr/>
        </p:nvSpPr>
        <p:spPr>
          <a:xfrm>
            <a:off x="4276056" y="1716004"/>
            <a:ext cx="2687053" cy="668421"/>
          </a:xfrm>
          <a:prstGeom prst="round1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GRADES DE CORRENTE</a:t>
            </a:r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5B744ED-58F2-2F3B-5915-DEC7183F834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t-BR"/>
              <a:t>Clique para adicionar texto</a:t>
            </a:r>
          </a:p>
        </p:txBody>
      </p:sp>
      <p:sp>
        <p:nvSpPr>
          <p:cNvPr id="10" name="Retângulo: Único Canto Arredondado 9">
            <a:extLst>
              <a:ext uri="{FF2B5EF4-FFF2-40B4-BE49-F238E27FC236}">
                <a16:creationId xmlns:a16="http://schemas.microsoft.com/office/drawing/2014/main" id="{2C324628-870B-5653-D397-E692E9DD02EC}"/>
              </a:ext>
            </a:extLst>
          </p:cNvPr>
          <p:cNvSpPr/>
          <p:nvPr/>
        </p:nvSpPr>
        <p:spPr>
          <a:xfrm>
            <a:off x="9059713" y="1720071"/>
            <a:ext cx="3134263" cy="675736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BENEFICIOS DA GRADAGEM</a:t>
            </a:r>
            <a:endParaRPr lang="pt-BR"/>
          </a:p>
        </p:txBody>
      </p:sp>
      <p:sp>
        <p:nvSpPr>
          <p:cNvPr id="4" name="Retângulo: Único Canto Arredondado 3">
            <a:extLst>
              <a:ext uri="{FF2B5EF4-FFF2-40B4-BE49-F238E27FC236}">
                <a16:creationId xmlns:a16="http://schemas.microsoft.com/office/drawing/2014/main" id="{606CFF4C-4482-32F9-0D2D-A358C74DE3CB}"/>
              </a:ext>
            </a:extLst>
          </p:cNvPr>
          <p:cNvSpPr/>
          <p:nvPr/>
        </p:nvSpPr>
        <p:spPr>
          <a:xfrm>
            <a:off x="-11501" y="2382329"/>
            <a:ext cx="12191998" cy="4471356"/>
          </a:xfrm>
          <a:prstGeom prst="round1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>
                <a:ea typeface="Calibri"/>
                <a:cs typeface="Calibri"/>
              </a:rPr>
              <a:t>.</a:t>
            </a:r>
            <a:r>
              <a:rPr lang="pt-BR" sz="3600" dirty="0">
                <a:solidFill>
                  <a:schemeClr val="tx1"/>
                </a:solidFill>
                <a:ea typeface="Calibri"/>
                <a:cs typeface="Calibri"/>
              </a:rPr>
              <a:t> O USO EXCESSIVO DAS GRADES AGRÍCOLAS PARA O PREPARO SECUNDÁRIO E NÚMERO DE PASSADAS PODE ENCARECER A OPERAÇÃO DEVIDO AO MAIOR CONSUMO DE COMBUSTÍVEL, PROMOVER UMA PULVERIZAÇÃO EXCESSIVA DO SOLO, TORNANDO-O MAIS SUSCETÍVEL A EROSÃO OU ATÉ MESMO CAUSAR UMA MAIOR COMPACTAÇÃO DEVIDO AO AUMENTO DO TRÁFEGO DO TRATOR</a:t>
            </a:r>
          </a:p>
        </p:txBody>
      </p:sp>
    </p:spTree>
    <p:extLst>
      <p:ext uri="{BB962C8B-B14F-4D97-AF65-F5344CB8AC3E}">
        <p14:creationId xmlns:p14="http://schemas.microsoft.com/office/powerpoint/2010/main" val="547170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833E2-E770-B3EB-5161-7CF3136C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600" y="18607"/>
            <a:ext cx="12183371" cy="1699373"/>
          </a:xfrm>
        </p:spPr>
        <p:txBody>
          <a:bodyPr>
            <a:normAutofit fontScale="90000"/>
          </a:bodyPr>
          <a:lstStyle/>
          <a:p>
            <a:r>
              <a:rPr lang="pt-BR" sz="9600" u="sng">
                <a:solidFill>
                  <a:schemeClr val="accent6">
                    <a:lumMod val="50000"/>
                  </a:schemeClr>
                </a:solidFill>
                <a:latin typeface="Century"/>
                <a:cs typeface="Calibri Light"/>
              </a:rPr>
              <a:t>GRADES AGRÍCOLAS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0567B1-C7E3-82BE-90FE-0CC80E3AA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" y="1710606"/>
            <a:ext cx="12183373" cy="5142092"/>
          </a:xfrm>
        </p:spPr>
        <p:txBody>
          <a:bodyPr/>
          <a:lstStyle/>
          <a:p>
            <a:endParaRPr lang="pt-BR"/>
          </a:p>
        </p:txBody>
      </p:sp>
      <p:sp>
        <p:nvSpPr>
          <p:cNvPr id="5" name="Retângulo: Único Canto Arredondado 4">
            <a:extLst>
              <a:ext uri="{FF2B5EF4-FFF2-40B4-BE49-F238E27FC236}">
                <a16:creationId xmlns:a16="http://schemas.microsoft.com/office/drawing/2014/main" id="{CD52BED6-D54B-7DB8-46A5-8E0D280900B6}"/>
              </a:ext>
            </a:extLst>
          </p:cNvPr>
          <p:cNvSpPr/>
          <p:nvPr/>
        </p:nvSpPr>
        <p:spPr>
          <a:xfrm>
            <a:off x="2875" y="1720969"/>
            <a:ext cx="2092030" cy="675735"/>
          </a:xfrm>
          <a:prstGeom prst="round1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i="1">
                <a:latin typeface="Calibri"/>
                <a:cs typeface="Calibri"/>
              </a:rPr>
              <a:t>GRADES DE DISCOS</a:t>
            </a:r>
            <a:endParaRPr lang="pt-BR" i="1">
              <a:latin typeface="Calibri Light"/>
              <a:cs typeface="Calibri"/>
            </a:endParaRPr>
          </a:p>
        </p:txBody>
      </p:sp>
      <p:sp>
        <p:nvSpPr>
          <p:cNvPr id="6" name="Retângulo: Único Canto Arredondado 5">
            <a:extLst>
              <a:ext uri="{FF2B5EF4-FFF2-40B4-BE49-F238E27FC236}">
                <a16:creationId xmlns:a16="http://schemas.microsoft.com/office/drawing/2014/main" id="{C39D4A72-D903-7063-4304-8E03F7D23769}"/>
              </a:ext>
            </a:extLst>
          </p:cNvPr>
          <p:cNvSpPr/>
          <p:nvPr/>
        </p:nvSpPr>
        <p:spPr>
          <a:xfrm>
            <a:off x="2094009" y="1720071"/>
            <a:ext cx="2187123" cy="675736"/>
          </a:xfrm>
          <a:prstGeom prst="round1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GRADES DE DENTES</a:t>
            </a:r>
            <a:endParaRPr lang="pt-BR"/>
          </a:p>
        </p:txBody>
      </p:sp>
      <p:sp>
        <p:nvSpPr>
          <p:cNvPr id="7" name="Retângulo: Único Canto Arredondado 6">
            <a:extLst>
              <a:ext uri="{FF2B5EF4-FFF2-40B4-BE49-F238E27FC236}">
                <a16:creationId xmlns:a16="http://schemas.microsoft.com/office/drawing/2014/main" id="{787533DB-0EEF-E897-49FF-C467C2212406}"/>
              </a:ext>
            </a:extLst>
          </p:cNvPr>
          <p:cNvSpPr/>
          <p:nvPr/>
        </p:nvSpPr>
        <p:spPr>
          <a:xfrm>
            <a:off x="6967286" y="1720182"/>
            <a:ext cx="2098840" cy="668421"/>
          </a:xfrm>
          <a:prstGeom prst="round1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USO EXCESSIVO</a:t>
            </a:r>
            <a:endParaRPr lang="pt-BR"/>
          </a:p>
        </p:txBody>
      </p:sp>
      <p:sp>
        <p:nvSpPr>
          <p:cNvPr id="8" name="Retângulo: Único Canto Arredondado 7">
            <a:extLst>
              <a:ext uri="{FF2B5EF4-FFF2-40B4-BE49-F238E27FC236}">
                <a16:creationId xmlns:a16="http://schemas.microsoft.com/office/drawing/2014/main" id="{CDDC2D10-B905-39E2-8A72-95289C7EA18E}"/>
              </a:ext>
            </a:extLst>
          </p:cNvPr>
          <p:cNvSpPr/>
          <p:nvPr/>
        </p:nvSpPr>
        <p:spPr>
          <a:xfrm>
            <a:off x="4276056" y="1716004"/>
            <a:ext cx="2687053" cy="668421"/>
          </a:xfrm>
          <a:prstGeom prst="round1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GRADES DE CORRENTE</a:t>
            </a:r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5B744ED-58F2-2F3B-5915-DEC7183F834D}"/>
              </a:ext>
            </a:extLst>
          </p:cNvPr>
          <p:cNvSpPr txBox="1"/>
          <p:nvPr/>
        </p:nvSpPr>
        <p:spPr>
          <a:xfrm>
            <a:off x="2481533" y="3372928"/>
            <a:ext cx="554678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t-BR"/>
              <a:t>Clique para adicionar texto</a:t>
            </a:r>
          </a:p>
        </p:txBody>
      </p:sp>
      <p:sp>
        <p:nvSpPr>
          <p:cNvPr id="10" name="Retângulo: Único Canto Arredondado 9">
            <a:extLst>
              <a:ext uri="{FF2B5EF4-FFF2-40B4-BE49-F238E27FC236}">
                <a16:creationId xmlns:a16="http://schemas.microsoft.com/office/drawing/2014/main" id="{2C324628-870B-5653-D397-E692E9DD02EC}"/>
              </a:ext>
            </a:extLst>
          </p:cNvPr>
          <p:cNvSpPr/>
          <p:nvPr/>
        </p:nvSpPr>
        <p:spPr>
          <a:xfrm>
            <a:off x="9059713" y="1720071"/>
            <a:ext cx="3134263" cy="675736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>
                <a:cs typeface="Calibri"/>
              </a:rPr>
              <a:t>BENEFICIOS DA GRADAGEM</a:t>
            </a:r>
            <a:endParaRPr lang="pt-BR"/>
          </a:p>
        </p:txBody>
      </p:sp>
      <p:sp>
        <p:nvSpPr>
          <p:cNvPr id="12" name="Retângulo: Único Canto Arredondado 11">
            <a:extLst>
              <a:ext uri="{FF2B5EF4-FFF2-40B4-BE49-F238E27FC236}">
                <a16:creationId xmlns:a16="http://schemas.microsoft.com/office/drawing/2014/main" id="{F474FE10-018D-8044-9A26-4D1C4F554BA5}"/>
              </a:ext>
            </a:extLst>
          </p:cNvPr>
          <p:cNvSpPr/>
          <p:nvPr/>
        </p:nvSpPr>
        <p:spPr>
          <a:xfrm>
            <a:off x="-12400" y="2395808"/>
            <a:ext cx="12191998" cy="4456978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>
                <a:solidFill>
                  <a:srgbClr val="000000"/>
                </a:solidFill>
                <a:ea typeface="Calibri"/>
                <a:cs typeface="Calibri"/>
              </a:rPr>
              <a:t>.  ROMPER BLOCOS DE TERRA E NIVELAR O TERRENO</a:t>
            </a:r>
            <a:endParaRPr lang="pt-BR" sz="5400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8189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ECADD-035D-77BA-0710-55EDD95A9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800" dirty="0">
                <a:solidFill>
                  <a:schemeClr val="accent6">
                    <a:lumMod val="50000"/>
                  </a:schemeClr>
                </a:solidFill>
                <a:latin typeface="Bookman Old Style"/>
                <a:ea typeface="Calibri Light"/>
                <a:cs typeface="Calibri Light"/>
              </a:rPr>
              <a:t> REFERENCIAS BIBLIOGRÁFICAS</a:t>
            </a:r>
            <a:endParaRPr lang="pt-BR" sz="4800">
              <a:solidFill>
                <a:schemeClr val="accent6">
                  <a:lumMod val="50000"/>
                </a:schemeClr>
              </a:solidFill>
              <a:latin typeface="Bookman Old Style"/>
              <a:cs typeface="Browallia New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91973B-1AE3-815B-6091-5656416DF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BR" dirty="0">
                <a:ea typeface="Calibri"/>
                <a:cs typeface="Calibri"/>
              </a:rPr>
              <a:t>. </a:t>
            </a:r>
            <a:r>
              <a:rPr lang="pt-BR" dirty="0">
                <a:ea typeface="Calibri"/>
                <a:cs typeface="Calibri"/>
                <a:hlinkClick r:id="rId2"/>
              </a:rPr>
              <a:t>https://www.fcav.unesp.br</a:t>
            </a:r>
            <a:endParaRPr lang="pt-BR" dirty="0">
              <a:ea typeface="Calibri"/>
              <a:cs typeface="Calibri"/>
            </a:endParaRPr>
          </a:p>
          <a:p>
            <a:pPr marL="0" indent="0">
              <a:buNone/>
            </a:pPr>
            <a:endParaRPr lang="pt-BR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pt-BR" dirty="0">
                <a:ea typeface="Calibri"/>
                <a:cs typeface="Calibri"/>
              </a:rPr>
              <a:t>. </a:t>
            </a:r>
            <a:r>
              <a:rPr lang="pt-BR" dirty="0">
                <a:ea typeface="Calibri"/>
                <a:cs typeface="Calibri"/>
                <a:hlinkClick r:id="rId3"/>
              </a:rPr>
              <a:t>https://tecnologianocampo.com.br</a:t>
            </a:r>
            <a:endParaRPr lang="pt-BR" dirty="0">
              <a:ea typeface="Calibri"/>
              <a:cs typeface="Calibri"/>
            </a:endParaRPr>
          </a:p>
          <a:p>
            <a:pPr marL="0" indent="0">
              <a:buNone/>
            </a:pPr>
            <a:endParaRPr lang="pt-BR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pt-BR" dirty="0">
                <a:ea typeface="Calibri"/>
                <a:cs typeface="Calibri"/>
              </a:rPr>
              <a:t>. </a:t>
            </a:r>
            <a:r>
              <a:rPr lang="pt-BR" dirty="0">
                <a:ea typeface="Calibri"/>
                <a:cs typeface="Calibri"/>
                <a:hlinkClick r:id="rId4"/>
              </a:rPr>
              <a:t>https://agro20.com.br</a:t>
            </a:r>
            <a:endParaRPr lang="pt-BR" dirty="0">
              <a:ea typeface="Calibri"/>
              <a:cs typeface="Calibri"/>
            </a:endParaRPr>
          </a:p>
          <a:p>
            <a:pPr marL="0" indent="0">
              <a:buNone/>
            </a:pPr>
            <a:endParaRPr lang="pt-BR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7201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GRADES AGRÍCOLAS</vt:lpstr>
      <vt:lpstr>Apresentação do PowerPoint</vt:lpstr>
      <vt:lpstr>GRADES AGRÍCOLAS</vt:lpstr>
      <vt:lpstr>GRADES AGRÍCOLAS</vt:lpstr>
      <vt:lpstr>GRADES AGRÍCOLAS</vt:lpstr>
      <vt:lpstr>GRADES AGRÍCOLAS</vt:lpstr>
      <vt:lpstr>GRADES AGRÍCOLAS</vt:lpstr>
      <vt:lpstr> REFERENCIAS BIBLIOGRÁFICAS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>gilenhardt083@gmail.com</cp:lastModifiedBy>
  <cp:revision>252</cp:revision>
  <dcterms:created xsi:type="dcterms:W3CDTF">2022-03-31T22:42:55Z</dcterms:created>
  <dcterms:modified xsi:type="dcterms:W3CDTF">2022-04-01T11:07:09Z</dcterms:modified>
</cp:coreProperties>
</file>