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0FCB8-8CD9-4750-9EAF-EFB98FEBF2B9}" v="125" dt="2022-08-29T20:52:24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2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DF0FA52-6786-4E99-805B-346E8CD2E4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50DA54-142C-4C4E-B1F3-85C1B3CD72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DE53-8C6C-4BBC-A07A-C2AE25F547C1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A2D54A-F463-4921-A324-9C96C00B66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B5934E-4F0E-4D67-9FF9-0389803AC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E001-4B55-412D-A753-FF3616459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403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C9692-9CBF-4824-BF72-529A68052D58}" type="datetimeFigureOut">
              <a:rPr lang="pt-BR" noProof="0" smtClean="0"/>
              <a:t>29/08/2022</a:t>
            </a:fld>
            <a:endParaRPr lang="pt-BR" noProof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C413B-7EFC-4EB2-8C0F-CBEABDEC3FD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8326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C413B-7EFC-4EB2-8C0F-CBEABDEC3FD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9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0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9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9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6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5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0" r:id="rId3"/>
    <p:sldLayoutId id="2147483671" r:id="rId4"/>
    <p:sldLayoutId id="2147483672" r:id="rId5"/>
    <p:sldLayoutId id="2147483678" r:id="rId6"/>
    <p:sldLayoutId id="2147483662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aosuniao.lwsite.com.br/historia-do-amendoim" TargetMode="External"/><Relationship Id="rId2" Type="http://schemas.openxmlformats.org/officeDocument/2006/relationships/hyperlink" Target="https://redeglobo.globo.com/rpc/noticia/pinhao-tudo-que-voce-precisa-saber-sobre-o-sucesso-do-inverno-paranaense.g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tockphoto.com/br/fotos/pinhao" TargetMode="External"/><Relationship Id="rId4" Type="http://schemas.openxmlformats.org/officeDocument/2006/relationships/hyperlink" Target="https://br.freepik.com/fotos-vetores-gratis/amendoi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3">
            <a:extLst>
              <a:ext uri="{FF2B5EF4-FFF2-40B4-BE49-F238E27FC236}">
                <a16:creationId xmlns:a16="http://schemas.microsoft.com/office/drawing/2014/main" id="{D058B1E6-3AAC-59B5-2FDA-0EE939B34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5" r="6254" b="625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 rtlCol="0">
            <a:normAutofit/>
          </a:bodyPr>
          <a:lstStyle/>
          <a:p>
            <a:pPr algn="l"/>
            <a:r>
              <a:rPr lang="pt-BR" sz="5400">
                <a:solidFill>
                  <a:srgbClr val="FFFFFF"/>
                </a:solidFill>
              </a:rPr>
              <a:t>PINHÃO &amp;</a:t>
            </a:r>
            <a:br>
              <a:rPr lang="pt-BR" sz="5400">
                <a:solidFill>
                  <a:srgbClr val="FFFFFF"/>
                </a:solidFill>
              </a:rPr>
            </a:br>
            <a:r>
              <a:rPr lang="pt-BR" sz="5400">
                <a:solidFill>
                  <a:srgbClr val="FFFFFF"/>
                </a:solidFill>
              </a:rPr>
              <a:t>AMENDOIM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3133" cy="127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t-BR" sz="2200" dirty="0">
                <a:solidFill>
                  <a:srgbClr val="FFFFFF"/>
                </a:solidFill>
                <a:cs typeface="Segoe UI"/>
              </a:rPr>
              <a:t>Victória Aparecida do Espírito Santo.</a:t>
            </a:r>
          </a:p>
          <a:p>
            <a:pPr algn="l"/>
            <a:r>
              <a:rPr lang="pt-BR" sz="2200" dirty="0">
                <a:solidFill>
                  <a:srgbClr val="FFFFFF"/>
                </a:solidFill>
                <a:cs typeface="Segoe UI"/>
              </a:rPr>
              <a:t>                                                               1º Biológicas.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446A4-8FB9-9739-CA82-1F076F08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      BENEFÍCIOS PARA A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810039-B53F-E602-904F-4CEE2F818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Segoe UI"/>
              </a:rPr>
              <a:t>Por ser rico em gorduras monoinsaturadas, o amendoim ajuda a controlar os níveis de açúcar no sangue, o que ativa o metabolismo, auxiliando na perda de gordura. O amendoim também auxilia no desenvolvimento de massa muscular. Os benefícios do amendoim para a nossa saúde vão desde a perda de peso até a prevenção de problemas cardíacos, passando por proteção dos ossos e melhora do bom-humor.</a:t>
            </a:r>
          </a:p>
        </p:txBody>
      </p:sp>
    </p:spTree>
    <p:extLst>
      <p:ext uri="{BB962C8B-B14F-4D97-AF65-F5344CB8AC3E}">
        <p14:creationId xmlns:p14="http://schemas.microsoft.com/office/powerpoint/2010/main" val="412749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04B84-EBE3-AE50-5109-1900EB13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      FONTES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CF5932-3193-7184-FE9F-291E09F6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680" y="1241076"/>
            <a:ext cx="10515600" cy="4768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t-BR" dirty="0">
              <a:cs typeface="Segoe UI"/>
            </a:endParaRPr>
          </a:p>
          <a:p>
            <a:r>
              <a:rPr lang="pt-BR" dirty="0">
                <a:cs typeface="Segoe UI"/>
                <a:hlinkClick r:id="rId2"/>
              </a:rPr>
              <a:t>https://redeglobo.globo.com/rpc/noticia/pinhao-tudo-que-voce-precisa-saber-sobre-o-sucesso-do-inverno-paranaense.ghtml</a:t>
            </a:r>
          </a:p>
          <a:p>
            <a:r>
              <a:rPr lang="pt-BR" dirty="0">
                <a:cs typeface="Segoe UI"/>
                <a:hlinkClick r:id="rId3"/>
              </a:rPr>
              <a:t>http://graosuniao.lwsite.com.br/historia-do-amendoim</a:t>
            </a:r>
          </a:p>
          <a:p>
            <a:r>
              <a:rPr lang="pt-BR" dirty="0">
                <a:cs typeface="Segoe UI"/>
                <a:hlinkClick r:id="rId4"/>
              </a:rPr>
              <a:t>https://br.freepik.com/fotos-vetores-gratis/amendoim</a:t>
            </a:r>
          </a:p>
          <a:p>
            <a:r>
              <a:rPr lang="pt-BR" dirty="0">
                <a:cs typeface="Segoe UI"/>
                <a:hlinkClick r:id="rId5"/>
              </a:rPr>
              <a:t>https://www.istockphoto.com/br/fotos/pinhao</a:t>
            </a:r>
          </a:p>
          <a:p>
            <a:endParaRPr lang="pt-BR" dirty="0">
              <a:cs typeface="Segoe UI"/>
            </a:endParaRPr>
          </a:p>
          <a:p>
            <a:endParaRPr lang="pt-BR" dirty="0">
              <a:cs typeface="Segoe UI"/>
            </a:endParaRPr>
          </a:p>
          <a:p>
            <a:endParaRPr lang="pt-BR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0254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0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F636682-EFEE-FE2D-E558-82050357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19" y="942132"/>
            <a:ext cx="5132388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   </a:t>
            </a:r>
            <a:r>
              <a:rPr lang="en-US" sz="5400" dirty="0"/>
              <a:t> 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PINHÃO</a:t>
            </a:r>
            <a:br>
              <a:rPr lang="en-US" sz="5400" dirty="0"/>
            </a:br>
            <a:r>
              <a:rPr lang="en-US" sz="2800" dirty="0"/>
              <a:t>ARAUCÁRIA ANGUSTIFOLIA</a:t>
            </a:r>
            <a:endParaRPr lang="en-US" sz="3200" kern="1200" dirty="0">
              <a:latin typeface="+mj-lt"/>
            </a:endParaRPr>
          </a:p>
        </p:txBody>
      </p:sp>
      <p:pic>
        <p:nvPicPr>
          <p:cNvPr id="4" name="Imagem 4" descr="Frutas em cima de mesa de madeira&#10;&#10;Descrição gerada automaticamente">
            <a:extLst>
              <a:ext uri="{FF2B5EF4-FFF2-40B4-BE49-F238E27FC236}">
                <a16:creationId xmlns:a16="http://schemas.microsoft.com/office/drawing/2014/main" id="{DA51FF9E-4BC5-BA66-7E83-984BB5481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1" r="27310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80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2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A90769-D306-7F47-8B8F-EE831A10C603}"/>
              </a:ext>
            </a:extLst>
          </p:cNvPr>
          <p:cNvSpPr txBox="1"/>
          <p:nvPr/>
        </p:nvSpPr>
        <p:spPr>
          <a:xfrm>
            <a:off x="5190259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62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Freeform: Shape 11">
            <a:extLst>
              <a:ext uri="{FF2B5EF4-FFF2-40B4-BE49-F238E27FC236}">
                <a16:creationId xmlns:a16="http://schemas.microsoft.com/office/drawing/2014/main" id="{E1053F4E-9FA5-4F7B-9769-047E79535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55F4BBBF-C9DC-479F-A1BE-FF850DEBB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2A23A5-A076-4C15-95E6-C18381238E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8C4B48C-21BD-4F29-BC00-08E0F6916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FE4EE-5E3B-4031-ADF0-45EFF61D2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71B4D1-F553-4359-836B-EC80786F0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C83396-4984-4487-9688-52E2316C0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0422EB-AFD9-49D7-8C46-C4104EF41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3E51B9A-644C-400F-AB14-E15356DBA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FFCFFBE-38A9-754F-5698-9D12462C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8403019" cy="1664573"/>
          </a:xfrm>
        </p:spPr>
        <p:txBody>
          <a:bodyPr>
            <a:normAutofit/>
          </a:bodyPr>
          <a:lstStyle/>
          <a:p>
            <a:r>
              <a:rPr lang="pt-BR" dirty="0"/>
              <a:t>  ORIGEM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141BAB31-8928-4D75-ACE2-02B9A560A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B0271D-253C-444D-8377-D129153BC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A16D60D9-8D7C-415E-9374-57111D22B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34C44BE-02AE-45F2-84CA-698BD9F19C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D2CDD51-FEE1-4EF4-B149-93F86AF3BA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F05C76-E0B3-4B36-85E8-080691636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496DD1A-88F4-434C-A393-7EE56A3E2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BFCD714-5E1B-4E5D-8D36-143BA93D5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1">
                <a:extLst>
                  <a:ext uri="{FF2B5EF4-FFF2-40B4-BE49-F238E27FC236}">
                    <a16:creationId xmlns:a16="http://schemas.microsoft.com/office/drawing/2014/main" id="{9BFAD42E-CB70-418B-AD4E-4C9A7986C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8A7EA0D-8026-45BF-A0FA-80E335215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DAC027B-93A4-43BF-A062-345585370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E29887-8F93-F334-5F70-F5407F26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719" y="1801769"/>
            <a:ext cx="8402478" cy="3728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400" dirty="0">
                <a:cs typeface="Segoe UI"/>
              </a:rPr>
              <a:t>Pinhão é a designação genérica da semente de várias espécies de </a:t>
            </a:r>
            <a:r>
              <a:rPr lang="pt-BR" sz="2400" dirty="0" err="1">
                <a:cs typeface="Segoe UI"/>
              </a:rPr>
              <a:t>pinaceaes</a:t>
            </a:r>
            <a:r>
              <a:rPr lang="pt-BR" sz="2400" dirty="0">
                <a:cs typeface="Segoe UI"/>
              </a:rPr>
              <a:t> e </a:t>
            </a:r>
            <a:r>
              <a:rPr lang="pt-BR" sz="2400" dirty="0" err="1">
                <a:cs typeface="Segoe UI"/>
              </a:rPr>
              <a:t>araucariaceaes</a:t>
            </a:r>
            <a:r>
              <a:rPr lang="pt-BR" sz="2400" dirty="0">
                <a:cs typeface="Segoe UI"/>
              </a:rPr>
              <a:t>, plantas gimnospérmicas, isto é, cuja semente não se encerra num fruto. Ele se forma dentro de uma pinha fechada, que com o tempo vai se abrindo até liberar o Pinhão.</a:t>
            </a:r>
          </a:p>
          <a:p>
            <a:r>
              <a:rPr lang="pt-BR" sz="2400" dirty="0">
                <a:cs typeface="Segoe UI"/>
              </a:rPr>
              <a:t>O pinhão é a semente do pinheiro e pode ser ingerido como alimento. Trata-se de um fruto seco de cor clara que se caracteriza pelo seu sabor inconfundível, que faz muito sucesso pelas regiões de todo o estado do Paraná.</a:t>
            </a:r>
          </a:p>
          <a:p>
            <a:r>
              <a:rPr lang="pt-BR" sz="2400" dirty="0">
                <a:cs typeface="Segoe UI"/>
              </a:rPr>
              <a:t> É no fim de março que começa a temporada do fruto.</a:t>
            </a:r>
          </a:p>
        </p:txBody>
      </p:sp>
    </p:spTree>
    <p:extLst>
      <p:ext uri="{BB962C8B-B14F-4D97-AF65-F5344CB8AC3E}">
        <p14:creationId xmlns:p14="http://schemas.microsoft.com/office/powerpoint/2010/main" val="27118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564C5-CD2C-FBD8-C25A-7E3DA428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      TRADIÇÃO INDÍGENA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DAA5E4-D5BB-6CAA-62F5-762A280EB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Segoe UI"/>
              </a:rPr>
              <a:t>O hábito de comer pinhão foi herdado de algumas tribos indígenas. Os pinhões também servem de alimento para muitos animais da região. Logo, além de importante na alimentação, a fartura de pinhões também significava uma boa caça para os índios.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767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4C05C-F990-006F-CD66-A68794E7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     CULINÁRIA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AC2659-63C8-1ADF-CE9B-939CAF2F2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Segoe UI"/>
              </a:rPr>
              <a:t>O pinhão, tradicional nas festas juninas, além de degustado cozido ou assado pode ser utilizado em várias receitas, entre elas, bolos, paçocas, doces, sopas de pinhão. Também é usado como acompanhamento em diversas sobremesas ou em pratos típicos do Paraná.</a:t>
            </a:r>
          </a:p>
        </p:txBody>
      </p:sp>
    </p:spTree>
    <p:extLst>
      <p:ext uri="{BB962C8B-B14F-4D97-AF65-F5344CB8AC3E}">
        <p14:creationId xmlns:p14="http://schemas.microsoft.com/office/powerpoint/2010/main" val="292503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12E17-27BC-4C4A-68CB-928394BA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     BENEFÍCIOS PARA A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49F8A8-CB0E-7F27-2552-45DE28035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Segoe UI"/>
              </a:rPr>
              <a:t>O pinhão traz inúmeros benefícios para a saúde. Sua semente não possui glúten, tem baixo índice glicêmico e grande quantidade de proteínas e fibras. Grande parte de suas gorduras são monoinsaturadas. O pinhão também é rico em Vitamina E, Vitamina K, Ferro, Cobre, Cálcio, Magnésio e, também, é fonte de energia, já que é rico em amidos.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8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083FF92-C713-B256-C911-97D2A906A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744909"/>
            <a:ext cx="5132388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dirty="0"/>
              <a:t>AMENDOIM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E72733-E237-DDC4-F676-2B6E73A8C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67" y="4038925"/>
            <a:ext cx="5132387" cy="2054306"/>
          </a:xfrm>
        </p:spPr>
        <p:txBody>
          <a:bodyPr anchor="t">
            <a:normAutofit/>
          </a:bodyPr>
          <a:lstStyle/>
          <a:p>
            <a:pPr algn="l"/>
            <a:r>
              <a:rPr lang="pt-BR" sz="2800" dirty="0">
                <a:latin typeface="Rockwell"/>
                <a:cs typeface="Segoe UI"/>
              </a:rPr>
              <a:t>    ARACHIS HYPOGAEA</a:t>
            </a:r>
          </a:p>
        </p:txBody>
      </p:sp>
      <p:pic>
        <p:nvPicPr>
          <p:cNvPr id="4" name="Imagem 4" descr="Frutas em cima de uma superfície de madeira&#10;&#10;Descrição gerada automaticamente">
            <a:extLst>
              <a:ext uri="{FF2B5EF4-FFF2-40B4-BE49-F238E27FC236}">
                <a16:creationId xmlns:a16="http://schemas.microsoft.com/office/drawing/2014/main" id="{1C3D6CBC-80F2-1108-DFD9-52582A0EC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9" r="27520" b="-2"/>
          <a:stretch/>
        </p:blipFill>
        <p:spPr>
          <a:xfrm>
            <a:off x="6571379" y="810615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761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C9808-41B0-AE37-285D-13DA279B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56"/>
            <a:ext cx="10515600" cy="1325563"/>
          </a:xfrm>
        </p:spPr>
        <p:txBody>
          <a:bodyPr/>
          <a:lstStyle/>
          <a:p>
            <a:r>
              <a:rPr lang="pt-BR" dirty="0"/>
              <a:t>       ORIGEM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1F8E80-159B-0A76-B5C1-9F41C8E94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74" y="1168009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400" dirty="0">
                <a:cs typeface="Segoe UI"/>
              </a:rPr>
              <a:t>O amendoim é uma semente comestível da planta </a:t>
            </a:r>
            <a:r>
              <a:rPr lang="pt-BR" sz="2400" dirty="0" err="1">
                <a:cs typeface="Segoe UI"/>
              </a:rPr>
              <a:t>Arachis</a:t>
            </a:r>
            <a:r>
              <a:rPr lang="pt-BR" sz="2400" dirty="0">
                <a:cs typeface="Segoe UI"/>
              </a:rPr>
              <a:t> </a:t>
            </a:r>
            <a:r>
              <a:rPr lang="pt-BR" sz="2400" dirty="0" err="1">
                <a:cs typeface="Segoe UI"/>
              </a:rPr>
              <a:t>Hypogaea</a:t>
            </a:r>
            <a:r>
              <a:rPr lang="pt-BR" sz="2400" dirty="0">
                <a:cs typeface="Segoe UI"/>
              </a:rPr>
              <a:t>. Embora confundido com noz, o amendoim é um tipo de fruto ou vagem, É originária da América do Sul (Brasil e países fronteiriços: Paraguai, Bolívia e norte da  Argentina.</a:t>
            </a:r>
          </a:p>
          <a:p>
            <a:r>
              <a:rPr lang="en-US" sz="2400" dirty="0"/>
              <a:t>A </a:t>
            </a:r>
            <a:r>
              <a:rPr lang="en-US" sz="2400" dirty="0" err="1"/>
              <a:t>origem</a:t>
            </a:r>
            <a:r>
              <a:rPr lang="en-US" sz="2400" dirty="0"/>
              <a:t> do </a:t>
            </a:r>
            <a:r>
              <a:rPr lang="en-US" sz="2400" dirty="0" err="1"/>
              <a:t>nome</a:t>
            </a:r>
            <a:r>
              <a:rPr lang="en-US" sz="2400" dirty="0"/>
              <a:t> </a:t>
            </a:r>
            <a:r>
              <a:rPr lang="en-US" sz="2400" dirty="0" err="1"/>
              <a:t>vem</a:t>
            </a:r>
            <a:r>
              <a:rPr lang="en-US" sz="2400" dirty="0"/>
              <a:t> do </a:t>
            </a:r>
            <a:r>
              <a:rPr lang="en-US" sz="2400" dirty="0" err="1"/>
              <a:t>tupi</a:t>
            </a:r>
            <a:r>
              <a:rPr lang="en-US" sz="2400" dirty="0"/>
              <a:t> “</a:t>
            </a:r>
            <a:r>
              <a:rPr lang="en-US" sz="2400" dirty="0" err="1"/>
              <a:t>mandu’wi</a:t>
            </a:r>
            <a:r>
              <a:rPr lang="en-US" sz="2400" dirty="0"/>
              <a:t>”, que </a:t>
            </a:r>
            <a:r>
              <a:rPr lang="en-US" sz="2400" dirty="0" err="1"/>
              <a:t>significa</a:t>
            </a:r>
            <a:r>
              <a:rPr lang="en-US" sz="2400" dirty="0"/>
              <a:t> "</a:t>
            </a:r>
            <a:r>
              <a:rPr lang="en-US" sz="2400" dirty="0" err="1"/>
              <a:t>enterrado</a:t>
            </a:r>
            <a:r>
              <a:rPr lang="en-US" sz="2400" dirty="0"/>
              <a:t>", mas </a:t>
            </a:r>
            <a:r>
              <a:rPr lang="en-US" sz="2400" dirty="0" err="1"/>
              <a:t>também</a:t>
            </a:r>
            <a:r>
              <a:rPr lang="en-US" sz="2400" dirty="0"/>
              <a:t> é </a:t>
            </a:r>
            <a:r>
              <a:rPr lang="en-US" sz="2400" dirty="0" err="1"/>
              <a:t>chamado</a:t>
            </a:r>
            <a:r>
              <a:rPr lang="en-US" sz="2400" dirty="0"/>
              <a:t> de  "</a:t>
            </a:r>
            <a:r>
              <a:rPr lang="en-US" sz="2400" dirty="0" err="1"/>
              <a:t>amondoí</a:t>
            </a:r>
            <a:r>
              <a:rPr lang="en-US" sz="2400" dirty="0"/>
              <a:t>", "</a:t>
            </a:r>
            <a:r>
              <a:rPr lang="en-US" sz="2400" dirty="0" err="1"/>
              <a:t>amendoís</a:t>
            </a:r>
            <a:r>
              <a:rPr lang="en-US" sz="2400" dirty="0"/>
              <a:t>", "</a:t>
            </a:r>
            <a:r>
              <a:rPr lang="en-US" sz="2400" dirty="0" err="1"/>
              <a:t>mandobi</a:t>
            </a:r>
            <a:r>
              <a:rPr lang="en-US" sz="2400" dirty="0"/>
              <a:t>", "</a:t>
            </a:r>
            <a:r>
              <a:rPr lang="en-US" sz="2400" dirty="0" err="1"/>
              <a:t>mandubi</a:t>
            </a:r>
            <a:r>
              <a:rPr lang="en-US" sz="2400" dirty="0"/>
              <a:t>", "</a:t>
            </a:r>
            <a:r>
              <a:rPr lang="en-US" sz="2400" dirty="0" err="1"/>
              <a:t>mendubi</a:t>
            </a:r>
            <a:r>
              <a:rPr lang="en-US" sz="2400" dirty="0"/>
              <a:t>", "</a:t>
            </a:r>
            <a:r>
              <a:rPr lang="en-US" sz="2400" dirty="0" err="1"/>
              <a:t>menduí</a:t>
            </a:r>
            <a:r>
              <a:rPr lang="en-US" sz="2400" dirty="0"/>
              <a:t>" e "</a:t>
            </a:r>
            <a:r>
              <a:rPr lang="en-US" sz="2400" dirty="0" err="1"/>
              <a:t>mindubi</a:t>
            </a:r>
            <a:r>
              <a:rPr lang="en-US" sz="2400" dirty="0"/>
              <a:t>”.É um </a:t>
            </a:r>
            <a:r>
              <a:rPr lang="en-US" sz="2400" dirty="0" err="1"/>
              <a:t>alimento</a:t>
            </a:r>
            <a:r>
              <a:rPr lang="en-US" sz="2400" dirty="0"/>
              <a:t> popular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todas</a:t>
            </a:r>
            <a:r>
              <a:rPr lang="en-US" sz="2400" dirty="0"/>
              <a:t> as </a:t>
            </a:r>
            <a:r>
              <a:rPr lang="en-US" sz="2400" dirty="0" err="1"/>
              <a:t>regiões</a:t>
            </a:r>
            <a:r>
              <a:rPr lang="en-US" sz="2400" dirty="0"/>
              <a:t> do </a:t>
            </a:r>
            <a:r>
              <a:rPr lang="en-US" sz="2400" dirty="0" err="1"/>
              <a:t>Brasil</a:t>
            </a:r>
            <a:r>
              <a:rPr lang="en-US" sz="2400" dirty="0"/>
              <a:t>, e </a:t>
            </a:r>
            <a:r>
              <a:rPr lang="en-US" sz="2400" dirty="0" err="1"/>
              <a:t>pode</a:t>
            </a:r>
            <a:r>
              <a:rPr lang="en-US" sz="2400" dirty="0"/>
              <a:t> ser </a:t>
            </a:r>
            <a:r>
              <a:rPr lang="en-US" sz="2400" dirty="0" err="1"/>
              <a:t>consumido</a:t>
            </a:r>
            <a:r>
              <a:rPr lang="en-US" sz="2400" dirty="0"/>
              <a:t> tanto </a:t>
            </a:r>
            <a:r>
              <a:rPr lang="en-US" sz="2400" dirty="0" err="1"/>
              <a:t>doce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salgado</a:t>
            </a:r>
            <a:r>
              <a:rPr lang="en-US" sz="2400" dirty="0"/>
              <a:t>.</a:t>
            </a:r>
            <a:endParaRPr lang="en-US" sz="2400" dirty="0">
              <a:cs typeface="Segoe UI"/>
            </a:endParaRPr>
          </a:p>
          <a:p>
            <a:r>
              <a:rPr lang="en-US" sz="2400" dirty="0"/>
              <a:t>O </a:t>
            </a:r>
            <a:r>
              <a:rPr lang="en-US" sz="2400" err="1"/>
              <a:t>amendoim</a:t>
            </a:r>
            <a:r>
              <a:rPr lang="en-US" sz="2400" dirty="0"/>
              <a:t> é </a:t>
            </a:r>
            <a:r>
              <a:rPr lang="en-US" sz="2400" err="1"/>
              <a:t>rico</a:t>
            </a:r>
            <a:r>
              <a:rPr lang="en-US" sz="2400" dirty="0"/>
              <a:t> </a:t>
            </a:r>
            <a:r>
              <a:rPr lang="en-US" sz="2400" err="1"/>
              <a:t>em</a:t>
            </a:r>
            <a:r>
              <a:rPr lang="en-US" sz="2400" dirty="0"/>
              <a:t> </a:t>
            </a:r>
            <a:r>
              <a:rPr lang="en-US" sz="2400" err="1"/>
              <a:t>vitamina</a:t>
            </a:r>
            <a:r>
              <a:rPr lang="en-US" sz="2400" dirty="0"/>
              <a:t> E, é </a:t>
            </a:r>
            <a:r>
              <a:rPr lang="en-US" sz="2400" err="1"/>
              <a:t>composto</a:t>
            </a:r>
            <a:r>
              <a:rPr lang="en-US" sz="2400" dirty="0"/>
              <a:t> </a:t>
            </a:r>
            <a:r>
              <a:rPr lang="en-US" sz="2400" err="1"/>
              <a:t>por</a:t>
            </a:r>
            <a:r>
              <a:rPr lang="en-US" sz="2400" dirty="0"/>
              <a:t> </a:t>
            </a:r>
            <a:r>
              <a:rPr lang="en-US" sz="2400" err="1"/>
              <a:t>fósforo</a:t>
            </a:r>
            <a:r>
              <a:rPr lang="en-US" sz="2400" dirty="0"/>
              <a:t>, </a:t>
            </a:r>
            <a:r>
              <a:rPr lang="en-US" sz="2400" err="1"/>
              <a:t>nutriente</a:t>
            </a:r>
            <a:r>
              <a:rPr lang="en-US" sz="2400" dirty="0"/>
              <a:t> </a:t>
            </a:r>
            <a:r>
              <a:rPr lang="en-US" sz="2400" err="1"/>
              <a:t>importante</a:t>
            </a:r>
            <a:r>
              <a:rPr lang="en-US" sz="2400" dirty="0"/>
              <a:t> para a </a:t>
            </a:r>
            <a:r>
              <a:rPr lang="en-US" sz="2400" err="1"/>
              <a:t>memória</a:t>
            </a:r>
            <a:r>
              <a:rPr lang="en-US" sz="2400" dirty="0"/>
              <a:t>; </a:t>
            </a:r>
            <a:r>
              <a:rPr lang="en-US" sz="2400" err="1"/>
              <a:t>sais</a:t>
            </a:r>
            <a:r>
              <a:rPr lang="en-US" sz="2400" dirty="0"/>
              <a:t> </a:t>
            </a:r>
            <a:r>
              <a:rPr lang="en-US" sz="2400" err="1"/>
              <a:t>minerais</a:t>
            </a:r>
            <a:r>
              <a:rPr lang="en-US" sz="2400" dirty="0"/>
              <a:t>, </a:t>
            </a:r>
            <a:r>
              <a:rPr lang="en-US" sz="2400" err="1"/>
              <a:t>como</a:t>
            </a:r>
            <a:r>
              <a:rPr lang="en-US" sz="2400" dirty="0"/>
              <a:t> o </a:t>
            </a:r>
            <a:r>
              <a:rPr lang="en-US" sz="2400" err="1"/>
              <a:t>potássio</a:t>
            </a:r>
            <a:r>
              <a:rPr lang="en-US" sz="2400" dirty="0"/>
              <a:t>, o </a:t>
            </a:r>
            <a:r>
              <a:rPr lang="en-US" sz="2400" err="1"/>
              <a:t>zinco</a:t>
            </a:r>
            <a:r>
              <a:rPr lang="en-US" sz="2400" dirty="0"/>
              <a:t> e o </a:t>
            </a:r>
            <a:r>
              <a:rPr lang="en-US" sz="2400" err="1"/>
              <a:t>carboidrato</a:t>
            </a:r>
            <a:r>
              <a:rPr lang="en-US" sz="2400" dirty="0"/>
              <a:t>, </a:t>
            </a:r>
            <a:r>
              <a:rPr lang="en-US" sz="2400" err="1"/>
              <a:t>combustível</a:t>
            </a:r>
            <a:r>
              <a:rPr lang="en-US" sz="2400" dirty="0"/>
              <a:t> para </a:t>
            </a:r>
            <a:r>
              <a:rPr lang="en-US" sz="2400" err="1"/>
              <a:t>produção</a:t>
            </a:r>
            <a:r>
              <a:rPr lang="en-US" sz="2400" dirty="0"/>
              <a:t> de </a:t>
            </a:r>
            <a:r>
              <a:rPr lang="en-US" sz="2400" err="1"/>
              <a:t>trabalho</a:t>
            </a:r>
            <a:r>
              <a:rPr lang="en-US" sz="2400" dirty="0"/>
              <a:t> muscular. </a:t>
            </a:r>
            <a:r>
              <a:rPr lang="en-US" sz="2400" err="1"/>
              <a:t>Possui</a:t>
            </a:r>
            <a:r>
              <a:rPr lang="en-US" sz="2400" dirty="0"/>
              <a:t> alto </a:t>
            </a:r>
            <a:r>
              <a:rPr lang="en-US" sz="2400" err="1"/>
              <a:t>teor</a:t>
            </a:r>
            <a:r>
              <a:rPr lang="en-US" sz="2400" dirty="0"/>
              <a:t> </a:t>
            </a:r>
            <a:r>
              <a:rPr lang="en-US" sz="2400" err="1"/>
              <a:t>calórico</a:t>
            </a:r>
            <a:r>
              <a:rPr lang="en-US" sz="2400" dirty="0"/>
              <a:t>, </a:t>
            </a:r>
            <a:r>
              <a:rPr lang="en-US" sz="2400" err="1"/>
              <a:t>porém</a:t>
            </a:r>
            <a:r>
              <a:rPr lang="en-US" sz="2400" dirty="0"/>
              <a:t> </a:t>
            </a:r>
            <a:r>
              <a:rPr lang="en-US" sz="2400" err="1"/>
              <a:t>não</a:t>
            </a:r>
            <a:r>
              <a:rPr lang="en-US" sz="2400" dirty="0"/>
              <a:t> </a:t>
            </a:r>
            <a:r>
              <a:rPr lang="en-US" sz="2400" err="1"/>
              <a:t>contém</a:t>
            </a:r>
            <a:r>
              <a:rPr lang="en-US" sz="2400" dirty="0"/>
              <a:t> </a:t>
            </a:r>
            <a:r>
              <a:rPr lang="en-US" sz="2400" err="1"/>
              <a:t>colesterol</a:t>
            </a:r>
            <a:r>
              <a:rPr lang="en-US" sz="2400" dirty="0"/>
              <a:t>, </a:t>
            </a:r>
            <a:r>
              <a:rPr lang="en-US" sz="2400" err="1"/>
              <a:t>em</a:t>
            </a:r>
            <a:r>
              <a:rPr lang="en-US" sz="2400" dirty="0"/>
              <a:t> </a:t>
            </a:r>
            <a:r>
              <a:rPr lang="en-US" sz="2400" err="1"/>
              <a:t>razão</a:t>
            </a:r>
            <a:r>
              <a:rPr lang="en-US" sz="2400" dirty="0"/>
              <a:t> de ser de </a:t>
            </a:r>
            <a:r>
              <a:rPr lang="en-US" sz="2400" err="1"/>
              <a:t>origem</a:t>
            </a:r>
            <a:r>
              <a:rPr lang="en-US" sz="2400" dirty="0"/>
              <a:t> vegetal.</a:t>
            </a:r>
            <a:br>
              <a:rPr lang="en-US" sz="2400" dirty="0"/>
            </a:br>
            <a:endParaRPr lang="en-US" sz="2400">
              <a:cs typeface="Segoe UI"/>
            </a:endParaRPr>
          </a:p>
          <a:p>
            <a:endParaRPr lang="pt-BR" sz="24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0978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0B2F1-6413-7946-25D1-45608ADE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     AMENDOIM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6AEEAD-802D-D758-F23D-DC090775E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Segoe UI"/>
              </a:rPr>
              <a:t>O Brasil já produziu grandes volumes de amendoim. Na década de 1970, o país atingiu a marca significativa de 1 milhão de toneladas. Desde então, os números caíram, principalmente porque produtores o trocaram pela soja. Seu cultivo, porém, voltou a ser expressivo a partir de 1995.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>
              <a:cs typeface="Segoe UI"/>
            </a:endParaRPr>
          </a:p>
          <a:p>
            <a:endParaRPr lang="pt-BR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75076945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311C1F"/>
      </a:dk2>
      <a:lt2>
        <a:srgbClr val="F2F0F3"/>
      </a:lt2>
      <a:accent1>
        <a:srgbClr val="78AE44"/>
      </a:accent1>
      <a:accent2>
        <a:srgbClr val="9DA838"/>
      </a:accent2>
      <a:accent3>
        <a:srgbClr val="C19B4C"/>
      </a:accent3>
      <a:accent4>
        <a:srgbClr val="B15A3B"/>
      </a:accent4>
      <a:accent5>
        <a:srgbClr val="C34D5E"/>
      </a:accent5>
      <a:accent6>
        <a:srgbClr val="B13B7E"/>
      </a:accent6>
      <a:hlink>
        <a:srgbClr val="C04442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</Words>
  <Application>Microsoft Office PowerPoint</Application>
  <PresentationFormat>Widescreen</PresentationFormat>
  <Paragraphs>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ExploreVTI</vt:lpstr>
      <vt:lpstr>PINHÃO &amp; AMENDOIM</vt:lpstr>
      <vt:lpstr>    PINHÃO ARAUCÁRIA ANGUSTIFOLIA</vt:lpstr>
      <vt:lpstr>  ORIGEM</vt:lpstr>
      <vt:lpstr>       TRADIÇÃO INDÍGENA</vt:lpstr>
      <vt:lpstr>      CULINÁRIA</vt:lpstr>
      <vt:lpstr>      BENEFÍCIOS PARA A SAÚDE</vt:lpstr>
      <vt:lpstr>AMENDOIM</vt:lpstr>
      <vt:lpstr>       ORIGEM</vt:lpstr>
      <vt:lpstr>      AMENDOIM NO BRASIL</vt:lpstr>
      <vt:lpstr>       BENEFÍCIOS PARA A SAÚDE</vt:lpstr>
      <vt:lpstr>       FONTES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Victoria Santo</cp:lastModifiedBy>
  <cp:revision>291</cp:revision>
  <dcterms:created xsi:type="dcterms:W3CDTF">2022-08-23T17:35:17Z</dcterms:created>
  <dcterms:modified xsi:type="dcterms:W3CDTF">2022-08-29T20:52:44Z</dcterms:modified>
</cp:coreProperties>
</file>