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tx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chemeClr val="bg2">
              <a:lumMod val="60000"/>
              <a:lumOff val="40000"/>
              <a:alpha val="15000"/>
            </a:schemeClr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ing.com/ck/a?!&amp;&amp;p=524a014af8c85b4fJmltdHM9MTY2MTcyMTgyNSZpZ3VpZD1mMGYyZTcyZi1kMmQ5LTQ0Y2QtYTRiMS1lYjU1YjQzYjVmODMmaW5zaWQ9NTQwMA&amp;ptn=3&amp;hsh=3&amp;fclid=b284a9de-2717-11ed-8a96-7cbc18552768&amp;u=a1L3NlYXJjaD9xPVBsYW50YWUrd2lraXBlZGlh&amp;ntb=1" TargetMode="External"/><Relationship Id="rId3" Type="http://schemas.openxmlformats.org/officeDocument/2006/relationships/hyperlink" Target="https://cuidai.com.br/pinhao/" TargetMode="External"/><Relationship Id="rId7" Type="http://schemas.openxmlformats.org/officeDocument/2006/relationships/hyperlink" Target="https://www.bing.com/ck/a?!&amp;&amp;p=641baea0e5d71b18JmltdHM9MTY2MTcyMTgyNSZpZ3VpZD1mMGYyZTcyZi1kMmQ5LTQ0Y2QtYTRiMS1lYjU1YjQzYjVmODMmaW5zaWQ9NTM5OQ&amp;ptn=3&amp;hsh=3&amp;fclid=b284a74a-2717-11ed-85f1-db2aa0268dee&amp;u=a1L3NlYXJjaD9xPVBpbmFsZXMrd2lraXBlZGlh&amp;ntb=1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www.bing.com/ck/a?!&amp;&amp;p=eb2563e823d74ad8JmltdHM9MTY2MTcyMTgyNSZpZ3VpZD1mMGYyZTcyZi1kMmQ5LTQ0Y2QtYTRiMS1lYjU1YjQzYjVmODMmaW5zaWQ9NTM5OA&amp;ptn=3&amp;hsh=3&amp;fclid=b284a484-2717-11ed-9717-54b7c12097a0&amp;u=a1L3NlYXJjaD9xPVBpbm9waHl0YSt3aWtpcGVkaWE&amp;ntb=1" TargetMode="External"/><Relationship Id="rId5" Type="http://schemas.openxmlformats.org/officeDocument/2006/relationships/hyperlink" Target="https://www.bing.com/ck/a?!&amp;&amp;p=967fb6af68774e12JmltdHM9MTY2MTcyMTgyNSZpZ3VpZD1mMGYyZTcyZi1kMmQ5LTQ0Y2QtYTRiMS1lYjU1YjQzYjVmODMmaW5zaWQ9NTM5Nw&amp;ptn=3&amp;hsh=3&amp;fclid=b284a11a-2717-11ed-abde-93d3af1b6d37&amp;u=a1L3NlYXJjaD9xPVBpbm9wc2lkYSt3aWtpcGVkaWE&amp;ntb=1" TargetMode="External"/><Relationship Id="rId4" Type="http://schemas.openxmlformats.org/officeDocument/2006/relationships/hyperlink" Target="https://www.bing.com/ck/a?!&amp;&amp;p=21cf492c16654d26JmltdHM9MTY2MTcyMDg3NSZpZ3VpZD1lMTFjNzhhYi02YWYyLTQyMTEtOGM1NC1kY2UyZDExNmFkYzYmaW5zaWQ9NTY5MA&amp;ptn=3&amp;hsh=3&amp;fclid=7c6868e3-2715-11ed-a8a8-ee4ea47583a5&amp;u=a1aHR0cHM6Ly9wdC53aWtpcGVkaWEub3JnL3dpa2kvUGluaMOjbw&amp;ntb=1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basi.com.br/jardim/cultivo-e-manutencao/adubos-e-fertilizantes?O=OrderByTopSaleDESC&amp;PS=40&amp;utm_source=blog&amp;utm_medium=post&amp;utm_campaign=como-plantar-pinhao" TargetMode="External"/><Relationship Id="rId2" Type="http://schemas.openxmlformats.org/officeDocument/2006/relationships/hyperlink" Target="https://blog.cobasi.com.br/como-plantar-sementes/" TargetMode="Externa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www.cobasi.com.br/jardim/ferramentas/ferramentas-manuais?O=OrderByTopSaleDESC&amp;PS=40&amp;utm_source=blog&amp;utm_medium=post&amp;utm_campaign=como-plantar-pinh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BA4F0B-DFDE-45AC-BBEC-6DC5B42810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Pinhão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A0D778-4E34-4A56-B306-33E7238EA0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Informações e curiosidades </a:t>
            </a:r>
          </a:p>
          <a:p>
            <a:r>
              <a:rPr lang="pt-BR" dirty="0">
                <a:solidFill>
                  <a:schemeClr val="bg1"/>
                </a:solidFill>
              </a:rPr>
              <a:t>Aluno: Felipe Pereira 1bio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3723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EBEFB8-E250-448F-B192-8576878C7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793" y="91471"/>
            <a:ext cx="4494998" cy="1134640"/>
          </a:xfrm>
        </p:spPr>
        <p:txBody>
          <a:bodyPr/>
          <a:lstStyle/>
          <a:p>
            <a:r>
              <a:rPr lang="pt-BR" dirty="0"/>
              <a:t>O pinhão</a:t>
            </a:r>
            <a:r>
              <a:rPr lang="pt-BR" b="0" i="0" dirty="0">
                <a:solidFill>
                  <a:srgbClr val="000000"/>
                </a:solidFill>
                <a:effectLst/>
                <a:latin typeface="Linux Libertine"/>
              </a:rPr>
              <a:t>(</a:t>
            </a:r>
            <a:r>
              <a:rPr lang="pt-BR" b="0" i="1" dirty="0" err="1">
                <a:solidFill>
                  <a:srgbClr val="000000"/>
                </a:solidFill>
                <a:effectLst/>
                <a:latin typeface="Linux Libertine"/>
              </a:rPr>
              <a:t>Araucaria</a:t>
            </a:r>
            <a:r>
              <a:rPr lang="pt-BR" b="0" i="1" dirty="0">
                <a:solidFill>
                  <a:srgbClr val="000000"/>
                </a:solidFill>
                <a:effectLst/>
                <a:latin typeface="Linux Libertine"/>
              </a:rPr>
              <a:t> </a:t>
            </a:r>
            <a:r>
              <a:rPr lang="pt-BR" b="0" i="1" dirty="0" err="1">
                <a:solidFill>
                  <a:srgbClr val="000000"/>
                </a:solidFill>
                <a:effectLst/>
                <a:latin typeface="Linux Libertine"/>
              </a:rPr>
              <a:t>angustifolia</a:t>
            </a:r>
            <a:r>
              <a:rPr lang="pt-BR" b="0" i="0" dirty="0">
                <a:solidFill>
                  <a:srgbClr val="000000"/>
                </a:solidFill>
                <a:effectLst/>
                <a:latin typeface="Linux Libertine"/>
              </a:rPr>
              <a:t>)</a:t>
            </a:r>
            <a:br>
              <a:rPr lang="pt-BR" b="0" i="0" dirty="0">
                <a:solidFill>
                  <a:srgbClr val="000000"/>
                </a:solidFill>
                <a:effectLst/>
                <a:latin typeface="Linux Libertine"/>
              </a:rPr>
            </a:br>
            <a:endParaRPr lang="pt-BR" dirty="0"/>
          </a:p>
        </p:txBody>
      </p:sp>
      <p:pic>
        <p:nvPicPr>
          <p:cNvPr id="6" name="Espaço Reservado para Imagem 5">
            <a:extLst>
              <a:ext uri="{FF2B5EF4-FFF2-40B4-BE49-F238E27FC236}">
                <a16:creationId xmlns:a16="http://schemas.microsoft.com/office/drawing/2014/main" id="{62FFA5F5-C227-441A-8763-68E4A0998B40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32280" r="32280"/>
          <a:stretch>
            <a:fillRect/>
          </a:stretch>
        </p:blipFill>
        <p:spPr/>
      </p:pic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4945624-65EF-41FC-A34E-F4DCCA0603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5230" y="1496034"/>
            <a:ext cx="3794760" cy="4707817"/>
          </a:xfrm>
        </p:spPr>
        <p:txBody>
          <a:bodyPr>
            <a:normAutofit lnSpcReduction="10000"/>
          </a:bodyPr>
          <a:lstStyle/>
          <a:p>
            <a:r>
              <a:rPr lang="pt-BR" b="0" i="0" u="sng" strike="noStrike" dirty="0">
                <a:solidFill>
                  <a:srgbClr val="111111"/>
                </a:solidFill>
                <a:effectLst/>
                <a:latin typeface="Roboto" panose="02000000000000000000" pitchFamily="2" charset="0"/>
                <a:hlinkClick r:id="rId4" tooltip="pt.wikipedia.org"/>
              </a:rPr>
              <a:t>Pinhão é a designação genérica da semente de várias espécies de </a:t>
            </a:r>
            <a:r>
              <a:rPr lang="pt-BR" b="0" i="0" u="sng" strike="noStrike" dirty="0" err="1">
                <a:solidFill>
                  <a:srgbClr val="111111"/>
                </a:solidFill>
                <a:effectLst/>
                <a:latin typeface="Roboto" panose="02000000000000000000" pitchFamily="2" charset="0"/>
                <a:hlinkClick r:id="rId4" tooltip="pt.wikipedia.org"/>
              </a:rPr>
              <a:t>pinaceaes</a:t>
            </a:r>
            <a:r>
              <a:rPr lang="pt-BR" b="0" i="0" u="sng" strike="noStrike" dirty="0">
                <a:solidFill>
                  <a:srgbClr val="111111"/>
                </a:solidFill>
                <a:effectLst/>
                <a:latin typeface="Roboto" panose="02000000000000000000" pitchFamily="2" charset="0"/>
                <a:hlinkClick r:id="rId4" tooltip="pt.wikipedia.org"/>
              </a:rPr>
              <a:t> e </a:t>
            </a:r>
            <a:r>
              <a:rPr lang="pt-BR" b="0" i="0" u="sng" strike="noStrike" dirty="0" err="1">
                <a:solidFill>
                  <a:srgbClr val="111111"/>
                </a:solidFill>
                <a:effectLst/>
                <a:latin typeface="Roboto" panose="02000000000000000000" pitchFamily="2" charset="0"/>
                <a:hlinkClick r:id="rId4" tooltip="pt.wikipedia.org"/>
              </a:rPr>
              <a:t>araucariaceaes</a:t>
            </a:r>
            <a:r>
              <a:rPr lang="pt-BR" b="0" i="0" u="sng" strike="noStrike" dirty="0">
                <a:solidFill>
                  <a:srgbClr val="111111"/>
                </a:solidFill>
                <a:effectLst/>
                <a:latin typeface="Roboto" panose="02000000000000000000" pitchFamily="2" charset="0"/>
                <a:hlinkClick r:id="rId4" tooltip="pt.wikipedia.org"/>
              </a:rPr>
              <a:t>, plantas gimnospérmicas, isto é, cuja semente não se encerra num fruto. O pinhão se forma dentro de uma pinha, fechada, que com o tempo vai-se abrindo até liberar o pinhão. Nas pináceas, as sementes são dotadas de uma película, como uma espécie de asa, que se descola da pinha madura e possibilita que as sementes sejam espalhadas pelo vento, iniciando-se assim o processo de crescimento de um novo pinheiro.</a:t>
            </a:r>
          </a:p>
          <a:p>
            <a:r>
              <a:rPr lang="pt-BR" b="1" dirty="0"/>
              <a:t>Classe: </a:t>
            </a:r>
            <a:r>
              <a:rPr lang="pt-BR" i="1" dirty="0" err="1">
                <a:hlinkClick r:id="rId5"/>
              </a:rPr>
              <a:t>Pinopsida</a:t>
            </a:r>
            <a:endParaRPr lang="pt-BR" i="1" dirty="0"/>
          </a:p>
          <a:p>
            <a:r>
              <a:rPr lang="pt-BR" b="1" dirty="0"/>
              <a:t>Divisão: </a:t>
            </a:r>
            <a:r>
              <a:rPr lang="pt-BR" i="1" dirty="0" err="1">
                <a:hlinkClick r:id="rId6"/>
              </a:rPr>
              <a:t>Pinophyta</a:t>
            </a:r>
            <a:endParaRPr lang="pt-BR" i="1" dirty="0"/>
          </a:p>
          <a:p>
            <a:r>
              <a:rPr lang="pt-BR" b="1" dirty="0"/>
              <a:t>Ordem: </a:t>
            </a:r>
            <a:r>
              <a:rPr lang="pt-BR" i="1" dirty="0" err="1">
                <a:hlinkClick r:id="rId7"/>
              </a:rPr>
              <a:t>Pinales</a:t>
            </a:r>
            <a:endParaRPr lang="pt-BR" i="1" dirty="0"/>
          </a:p>
          <a:p>
            <a:r>
              <a:rPr lang="pt-BR" b="1" dirty="0"/>
              <a:t>Reino: </a:t>
            </a:r>
            <a:r>
              <a:rPr lang="pt-BR" i="1" dirty="0" err="1">
                <a:hlinkClick r:id="rId8"/>
              </a:rPr>
              <a:t>Plantae</a:t>
            </a:r>
            <a:endParaRPr lang="pt-BR" i="1" dirty="0"/>
          </a:p>
          <a:p>
            <a:endParaRPr lang="pt-BR" b="0" i="0" u="none" strike="noStrike" dirty="0">
              <a:solidFill>
                <a:srgbClr val="111111"/>
              </a:solidFill>
              <a:effectLst/>
              <a:latin typeface="Roboto" panose="02000000000000000000" pitchFamily="2" charset="0"/>
              <a:hlinkClick r:id="rId4" tooltip="pt.wikipedia.org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7930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AF551B-CA5C-41FE-89BD-E5FD88959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Origem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ACD8FB4-831F-4AA4-BB14-F10D7938A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A origem do pinhão vem da </a:t>
            </a:r>
            <a:r>
              <a:rPr lang="pt-BR" dirty="0" err="1">
                <a:solidFill>
                  <a:schemeClr val="bg1"/>
                </a:solidFill>
              </a:rPr>
              <a:t>Araucaria</a:t>
            </a:r>
            <a:r>
              <a:rPr lang="pt-BR" dirty="0">
                <a:solidFill>
                  <a:schemeClr val="bg1"/>
                </a:solidFill>
              </a:rPr>
              <a:t>, uma árvore típica do sul do Brasil</a:t>
            </a:r>
          </a:p>
          <a:p>
            <a:r>
              <a:rPr lang="pt-BR" b="0" i="0" dirty="0">
                <a:solidFill>
                  <a:srgbClr val="000000"/>
                </a:solidFill>
                <a:effectLst/>
                <a:latin typeface="ProximaNova"/>
              </a:rPr>
              <a:t>A pinha é o verdadeiro fruto da araucária. Redonda como uma bola, ela ultrapassa 3 quilos e costuma guardar 100 sementes, que são os pinhões.</a:t>
            </a:r>
            <a:endParaRPr lang="pt-BR" dirty="0">
              <a:solidFill>
                <a:schemeClr val="bg1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84737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491600-92BE-4773-99CA-9FFD01BC0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Forma de plantio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F60143-98F2-48A9-90BC-98A7F76DF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605332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Primeiramente,</a:t>
            </a:r>
            <a:r>
              <a:rPr lang="pt-BR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selecione um pinhão que esteja em bom estado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Ou seja, as </a:t>
            </a:r>
            <a:r>
              <a:rPr lang="pt-BR" b="0" i="0" dirty="0">
                <a:solidFill>
                  <a:srgbClr val="0D6EFD"/>
                </a:solidFill>
                <a:effectLst/>
                <a:latin typeface="Arial" panose="020B0604020202020204" pitchFamily="34" charset="0"/>
                <a:hlinkClick r:id="rId2"/>
              </a:rPr>
              <a:t>sementes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da araucária. Utilize como critério de escolha as que forem bem redondas e maiores.</a:t>
            </a: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Depois, </a:t>
            </a:r>
            <a:r>
              <a:rPr lang="pt-BR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coloque as sementes em uma bacia com água 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por um período de 24 horas. Dessa forma, o pinhão irá germinar mais rápido e eliminar a camada protetora da semente.</a:t>
            </a:r>
          </a:p>
          <a:p>
            <a:pPr algn="just"/>
            <a:r>
              <a:rPr lang="pt-BR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Faça a preparação do solo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Para que o pinhão se desenvolva bem, coloque as sementes em um solo enriquecido com húmus e </a:t>
            </a:r>
            <a:r>
              <a:rPr lang="pt-BR" b="0" i="0" dirty="0">
                <a:solidFill>
                  <a:srgbClr val="0D6EFD"/>
                </a:solidFill>
                <a:effectLst/>
                <a:latin typeface="Arial" panose="020B0604020202020204" pitchFamily="34" charset="0"/>
                <a:hlinkClick r:id="rId3"/>
              </a:rPr>
              <a:t>adubo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O solo também precisa ser </a:t>
            </a:r>
            <a:r>
              <a:rPr lang="pt-BR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profundo, arenoso e com boa permeabilidade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 o auxílio de uma </a:t>
            </a:r>
            <a:r>
              <a:rPr lang="pt-BR" b="0" i="0" dirty="0">
                <a:solidFill>
                  <a:srgbClr val="0D6EFD"/>
                </a:solidFill>
                <a:effectLst/>
                <a:latin typeface="Arial" panose="020B0604020202020204" pitchFamily="34" charset="0"/>
                <a:hlinkClick r:id="rId4"/>
              </a:rPr>
              <a:t>pá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cave buracos na terra e acrescente até três pinhões em cada espaço. Coloque as sementes deitadas na horizontal e cubra elas com o solo.</a:t>
            </a: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Prefira plantar suas sementes em um </a:t>
            </a:r>
            <a:r>
              <a:rPr lang="pt-BR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local de pleno sol, à meia-sombra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A araucária é uma árvore que prefere climas subtropicais.</a:t>
            </a:r>
          </a:p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8FBD59D-7F96-4A04-BD48-19FF857D707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Além de ser importante para o reflorestamento</a:t>
            </a:r>
          </a:p>
          <a:p>
            <a:r>
              <a:rPr lang="pt-BR" dirty="0">
                <a:solidFill>
                  <a:schemeClr val="bg1"/>
                </a:solidFill>
              </a:rPr>
              <a:t>Plantar o pinhão rende ao produtor</a:t>
            </a:r>
          </a:p>
        </p:txBody>
      </p:sp>
    </p:spTree>
    <p:extLst>
      <p:ext uri="{BB962C8B-B14F-4D97-AF65-F5344CB8AC3E}">
        <p14:creationId xmlns:p14="http://schemas.microsoft.com/office/powerpoint/2010/main" val="182443710"/>
      </p:ext>
    </p:extLst>
  </p:cSld>
  <p:clrMapOvr>
    <a:masterClrMapping/>
  </p:clrMapOvr>
</p:sld>
</file>

<file path=ppt/theme/theme1.xml><?xml version="1.0" encoding="utf-8"?>
<a:theme xmlns:a="http://schemas.openxmlformats.org/drawingml/2006/main" name="Pacote">
  <a:themeElements>
    <a:clrScheme name="Parcel">
      <a:dk1>
        <a:srgbClr val="000000"/>
      </a:dk1>
      <a:lt1>
        <a:srgbClr val="FFFFFF"/>
      </a:lt1>
      <a:dk2>
        <a:srgbClr val="635D4D"/>
      </a:dk2>
      <a:lt2>
        <a:srgbClr val="D8D6BA"/>
      </a:lt2>
      <a:accent1>
        <a:srgbClr val="9CBEBD"/>
      </a:accent1>
      <a:accent2>
        <a:srgbClr val="D2CB6C"/>
      </a:accent2>
      <a:accent3>
        <a:srgbClr val="9D9A93"/>
      </a:accent3>
      <a:accent4>
        <a:srgbClr val="C89F5D"/>
      </a:accent4>
      <a:accent5>
        <a:srgbClr val="A9A57C"/>
      </a:accent5>
      <a:accent6>
        <a:srgbClr val="95A39D"/>
      </a:accent6>
      <a:hlink>
        <a:srgbClr val="D25814"/>
      </a:hlink>
      <a:folHlink>
        <a:srgbClr val="849A0A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0BDC4BB7-8AF9-46FD-8C32-AB93AC9C41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TM10001115[[fn=Pacote]]</Template>
  <TotalTime>35</TotalTime>
  <Words>346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10" baseType="lpstr">
      <vt:lpstr>Arial</vt:lpstr>
      <vt:lpstr>Gill Sans MT</vt:lpstr>
      <vt:lpstr>Linux Libertine</vt:lpstr>
      <vt:lpstr>ProximaNova</vt:lpstr>
      <vt:lpstr>Roboto</vt:lpstr>
      <vt:lpstr>Pacote</vt:lpstr>
      <vt:lpstr>Pinhão</vt:lpstr>
      <vt:lpstr>O pinhão(Araucaria angustifolia) </vt:lpstr>
      <vt:lpstr>Origem</vt:lpstr>
      <vt:lpstr>Forma de plantio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Pinhão</dc:title>
  <dc:creator>Diablo F</dc:creator>
  <cp:lastModifiedBy>Diablo F</cp:lastModifiedBy>
  <cp:revision>2</cp:revision>
  <dcterms:created xsi:type="dcterms:W3CDTF">2022-08-28T21:03:05Z</dcterms:created>
  <dcterms:modified xsi:type="dcterms:W3CDTF">2022-08-30T23:57:16Z</dcterms:modified>
</cp:coreProperties>
</file>