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8-26T19:34:31.519"/>
    </inkml:context>
    <inkml:brush xml:id="br0">
      <inkml:brushProperty name="width" value="0.05" units="cm"/>
      <inkml:brushProperty name="height" value="0.05" units="cm"/>
      <inkml:brushProperty name="color" value="#FA0684"/>
    </inkml:brush>
  </inkml:definitions>
  <inkml:trace contextRef="#ctx0" brushRef="#br0">1 1,'0'0,"0"0,0 0,0 0,0 0,0 0,0 0,0 0,0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8-26T19:34:33.631"/>
    </inkml:context>
    <inkml:brush xml:id="br0">
      <inkml:brushProperty name="width" value="0.05" units="cm"/>
      <inkml:brushProperty name="height" value="0.05" units="cm"/>
      <inkml:brushProperty name="color" value="#FA0684"/>
    </inkml:brush>
  </inkml:definitions>
  <inkml:trace contextRef="#ctx0" brushRef="#br0">1 1,'0'0,"0"0,0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</inkml:trace>
</inkml:ink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jpe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customXml" Target="../ink/ink1.xml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2.jpeg" /><Relationship Id="rId4" Type="http://schemas.openxmlformats.org/officeDocument/2006/relationships/customXml" Target="../ink/ink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8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8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FC96F4-A20F-75A9-BFA4-E0BB1F0018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/>
              <a:t>PINHÃO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D07D707-E490-6019-E7B6-C8D0728735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/>
              <a:t>Maria Cecília de Carvalho Jesus </a:t>
            </a:r>
          </a:p>
          <a:p>
            <a:r>
              <a:rPr lang="pt-BR"/>
              <a:t>1•Biológicas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Tinta 3">
                <a:extLst>
                  <a:ext uri="{FF2B5EF4-FFF2-40B4-BE49-F238E27FC236}">
                    <a16:creationId xmlns:a16="http://schemas.microsoft.com/office/drawing/2014/main" id="{D6F8A561-29BF-C17F-BF47-B3B57EC3164A}"/>
                  </a:ext>
                </a:extLst>
              </p14:cNvPr>
              <p14:cNvContentPartPr/>
              <p14:nvPr/>
            </p14:nvContentPartPr>
            <p14:xfrm>
              <a:off x="7740348" y="2422119"/>
              <a:ext cx="360" cy="360"/>
            </p14:xfrm>
          </p:contentPart>
        </mc:Choice>
        <mc:Fallback xmlns="">
          <p:pic>
            <p:nvPicPr>
              <p:cNvPr id="4" name="Tinta 3">
                <a:extLst>
                  <a:ext uri="{FF2B5EF4-FFF2-40B4-BE49-F238E27FC236}">
                    <a16:creationId xmlns:a16="http://schemas.microsoft.com/office/drawing/2014/main" id="{D6F8A561-29BF-C17F-BF47-B3B57EC3164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731708" y="241347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Tinta 5">
                <a:extLst>
                  <a:ext uri="{FF2B5EF4-FFF2-40B4-BE49-F238E27FC236}">
                    <a16:creationId xmlns:a16="http://schemas.microsoft.com/office/drawing/2014/main" id="{F64C855E-7698-C0BC-1583-EE71682B2DA6}"/>
                  </a:ext>
                </a:extLst>
              </p14:cNvPr>
              <p14:cNvContentPartPr/>
              <p14:nvPr/>
            </p14:nvContentPartPr>
            <p14:xfrm>
              <a:off x="8321028" y="1338159"/>
              <a:ext cx="360" cy="360"/>
            </p14:xfrm>
          </p:contentPart>
        </mc:Choice>
        <mc:Fallback xmlns="">
          <p:pic>
            <p:nvPicPr>
              <p:cNvPr id="6" name="Tinta 5">
                <a:extLst>
                  <a:ext uri="{FF2B5EF4-FFF2-40B4-BE49-F238E27FC236}">
                    <a16:creationId xmlns:a16="http://schemas.microsoft.com/office/drawing/2014/main" id="{F64C855E-7698-C0BC-1583-EE71682B2DA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12388" y="1329519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Imagem 6">
            <a:extLst>
              <a:ext uri="{FF2B5EF4-FFF2-40B4-BE49-F238E27FC236}">
                <a16:creationId xmlns:a16="http://schemas.microsoft.com/office/drawing/2014/main" id="{BB940949-7A7F-BE8D-4001-4601394395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2413" y="1219200"/>
            <a:ext cx="4648200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05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C593DA-6D81-1725-DCFC-255D27025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09" y="1016579"/>
            <a:ext cx="3626300" cy="1093348"/>
          </a:xfrm>
        </p:spPr>
        <p:txBody>
          <a:bodyPr/>
          <a:lstStyle/>
          <a:p>
            <a:r>
              <a:rPr lang="pt-BR" sz="3200"/>
              <a:t>O que é pinhão?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C5D719-1893-BD5C-17A8-A7C189F91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4019" y="1375172"/>
            <a:ext cx="5190066" cy="4572000"/>
          </a:xfrm>
        </p:spPr>
        <p:txBody>
          <a:bodyPr/>
          <a:lstStyle/>
          <a:p>
            <a:pPr marL="0" indent="0">
              <a:buNone/>
            </a:pPr>
            <a:r>
              <a:rPr lang="pt-BR" b="1">
                <a:effectLst/>
              </a:rPr>
              <a:t>Pinhão</a:t>
            </a:r>
            <a:r>
              <a:rPr lang="pt-BR">
                <a:effectLst/>
              </a:rPr>
              <a:t> é a designação genérica da semente de várias espécies de pinaceaes e araucariaceaes, plantas gimnospérmicas, isto é, cuja semente não se encerra num fruto. O pinhão se forma dentro de uma pinha, fechada, que com o tempo vai-se abrindo até liberar o pinhão. Nas pináceas (a exemplo do </a:t>
            </a:r>
            <a:r>
              <a:rPr lang="pt-BR" i="1">
                <a:effectLst/>
              </a:rPr>
              <a:t>Pinus elliottii</a:t>
            </a:r>
            <a:r>
              <a:rPr lang="pt-BR">
                <a:effectLst/>
              </a:rPr>
              <a:t>), as sementes são dotadas de uma película, como uma espécie de asa, que se descola da pinha madura e possibilita que as sementes sejam espalhadas pelo vento, iniciando-se assim o processo de crescimento de um novo pinheiro.</a:t>
            </a:r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FA36701-F203-ED02-20A8-B31568E5496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" name="Imagem 6">
            <a:extLst>
              <a:ext uri="{FF2B5EF4-FFF2-40B4-BE49-F238E27FC236}">
                <a16:creationId xmlns:a16="http://schemas.microsoft.com/office/drawing/2014/main" id="{052B3AE8-462B-2A38-AC13-C4F6A8D841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08" y="2515479"/>
            <a:ext cx="3283101" cy="3622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898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2BA33D-1854-BEF9-8110-BC436502F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Sobre o Pinhão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9B0C88F-AF42-1E1F-C963-EB0128476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705" y="2753782"/>
            <a:ext cx="8825659" cy="3416300"/>
          </a:xfrm>
        </p:spPr>
        <p:txBody>
          <a:bodyPr/>
          <a:lstStyle/>
          <a:p>
            <a:r>
              <a:rPr lang="pt-BR">
                <a:effectLst/>
              </a:rPr>
              <a:t>O pinhão é a semente da Araucária e a parte comestível da pinha. É nativo da região Sul e de algumas áreas do Sudeste do Brasil. Ele é encontrado mais facilmente entre os meses de março e agosto. Antigamente, o pinhão era muito consumido pelos indígenas e ainda hoje está bastante presente em diversas festas típicas do país.</a:t>
            </a:r>
            <a:r>
              <a:rPr lang="pt-BR"/>
              <a:t> </a:t>
            </a:r>
            <a:br>
              <a:rPr lang="pt-BR"/>
            </a:br>
            <a:br>
              <a:rPr lang="pt-BR"/>
            </a:br>
            <a:r>
              <a:rPr lang="pt-BR">
                <a:effectLst/>
              </a:rPr>
              <a:t>Formado pela casca e amêndoa, o alimento se destaca pelo sabor e a textura diferenciada. Possui nutrientes importantes para o organismo como fibras, amido resistente, proteínas e minerais essenciais como ferro, potássio, cálcio, magnésio, zinco e também vitamina C. Além disso, tem baixo teor de gordura e sódio.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8311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DD04BDF-9AD7-D038-5C80-7DDCEBADDC2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Espaço Reservado para Conteúdo 9">
            <a:extLst>
              <a:ext uri="{FF2B5EF4-FFF2-40B4-BE49-F238E27FC236}">
                <a16:creationId xmlns:a16="http://schemas.microsoft.com/office/drawing/2014/main" id="{AA3B5634-26EE-7279-0609-2038DE8D9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856" y="1671851"/>
            <a:ext cx="5190066" cy="4572000"/>
          </a:xfrm>
        </p:spPr>
        <p:txBody>
          <a:bodyPr>
            <a:normAutofit lnSpcReduction="10000"/>
          </a:bodyPr>
          <a:lstStyle/>
          <a:p>
            <a:r>
              <a:rPr lang="pt-BR" u="sng">
                <a:effectLst/>
              </a:rPr>
              <a:t>Benefícios</a:t>
            </a:r>
            <a:r>
              <a:rPr lang="pt-BR">
                <a:effectLst/>
              </a:rPr>
              <a:t>:</a:t>
            </a:r>
            <a:endParaRPr lang="pt-BR"/>
          </a:p>
          <a:p>
            <a:r>
              <a:rPr lang="pt-BR">
                <a:effectLst/>
              </a:rPr>
              <a:t>Protege</a:t>
            </a:r>
            <a:r>
              <a:rPr lang="pt-BR" b="1">
                <a:effectLst/>
              </a:rPr>
              <a:t> </a:t>
            </a:r>
            <a:r>
              <a:rPr lang="pt-BR">
                <a:effectLst/>
              </a:rPr>
              <a:t>o</a:t>
            </a:r>
            <a:r>
              <a:rPr lang="pt-BR" b="1">
                <a:effectLst/>
              </a:rPr>
              <a:t> </a:t>
            </a:r>
            <a:r>
              <a:rPr lang="pt-BR">
                <a:effectLst/>
              </a:rPr>
              <a:t>sistema</a:t>
            </a:r>
            <a:r>
              <a:rPr lang="pt-BR" b="1">
                <a:effectLst/>
              </a:rPr>
              <a:t> </a:t>
            </a:r>
            <a:r>
              <a:rPr lang="pt-BR">
                <a:effectLst/>
              </a:rPr>
              <a:t>cardiovascular</a:t>
            </a:r>
            <a:br>
              <a:rPr lang="pt-BR"/>
            </a:br>
            <a:r>
              <a:rPr lang="pt-BR">
                <a:effectLst/>
              </a:rPr>
              <a:t>Contribui</a:t>
            </a:r>
            <a:r>
              <a:rPr lang="pt-BR" b="1">
                <a:effectLst/>
              </a:rPr>
              <a:t> </a:t>
            </a:r>
            <a:r>
              <a:rPr lang="pt-BR">
                <a:effectLst/>
              </a:rPr>
              <a:t>com</a:t>
            </a:r>
            <a:r>
              <a:rPr lang="pt-BR" b="1">
                <a:effectLst/>
              </a:rPr>
              <a:t> </a:t>
            </a:r>
            <a:r>
              <a:rPr lang="pt-BR">
                <a:effectLst/>
              </a:rPr>
              <a:t>a</a:t>
            </a:r>
            <a:r>
              <a:rPr lang="pt-BR" b="1">
                <a:effectLst/>
              </a:rPr>
              <a:t> </a:t>
            </a:r>
            <a:r>
              <a:rPr lang="pt-BR">
                <a:effectLst/>
              </a:rPr>
              <a:t>saciedade</a:t>
            </a:r>
            <a:br>
              <a:rPr lang="pt-BR"/>
            </a:br>
            <a:r>
              <a:rPr lang="pt-BR">
                <a:effectLst/>
              </a:rPr>
              <a:t>Faz</a:t>
            </a:r>
            <a:r>
              <a:rPr lang="pt-BR" b="1">
                <a:effectLst/>
              </a:rPr>
              <a:t> </a:t>
            </a:r>
            <a:r>
              <a:rPr lang="pt-BR">
                <a:effectLst/>
              </a:rPr>
              <a:t>bem</a:t>
            </a:r>
            <a:r>
              <a:rPr lang="pt-BR" b="1">
                <a:effectLst/>
              </a:rPr>
              <a:t> </a:t>
            </a:r>
            <a:r>
              <a:rPr lang="pt-BR">
                <a:effectLst/>
              </a:rPr>
              <a:t>para</a:t>
            </a:r>
            <a:r>
              <a:rPr lang="pt-BR" b="1">
                <a:effectLst/>
              </a:rPr>
              <a:t> </a:t>
            </a:r>
            <a:r>
              <a:rPr lang="pt-BR">
                <a:effectLst/>
              </a:rPr>
              <a:t>o</a:t>
            </a:r>
            <a:r>
              <a:rPr lang="pt-BR" b="1">
                <a:effectLst/>
              </a:rPr>
              <a:t> </a:t>
            </a:r>
            <a:r>
              <a:rPr lang="pt-BR">
                <a:effectLst/>
              </a:rPr>
              <a:t>cérebro</a:t>
            </a:r>
            <a:br>
              <a:rPr lang="pt-BR"/>
            </a:br>
            <a:r>
              <a:rPr lang="pt-BR">
                <a:effectLst/>
              </a:rPr>
              <a:t>Regula</a:t>
            </a:r>
            <a:r>
              <a:rPr lang="pt-BR" b="1">
                <a:effectLst/>
              </a:rPr>
              <a:t> </a:t>
            </a:r>
            <a:r>
              <a:rPr lang="pt-BR">
                <a:effectLst/>
              </a:rPr>
              <a:t>o intestino</a:t>
            </a:r>
            <a:br>
              <a:rPr lang="pt-BR"/>
            </a:br>
            <a:r>
              <a:rPr lang="pt-BR"/>
              <a:t>É </a:t>
            </a:r>
            <a:r>
              <a:rPr lang="pt-BR">
                <a:effectLst/>
              </a:rPr>
              <a:t>aliado</a:t>
            </a:r>
            <a:r>
              <a:rPr lang="pt-BR" b="1">
                <a:effectLst/>
              </a:rPr>
              <a:t> </a:t>
            </a:r>
            <a:r>
              <a:rPr lang="pt-BR">
                <a:effectLst/>
              </a:rPr>
              <a:t>da</a:t>
            </a:r>
            <a:r>
              <a:rPr lang="pt-BR" b="1">
                <a:effectLst/>
              </a:rPr>
              <a:t> </a:t>
            </a:r>
            <a:r>
              <a:rPr lang="pt-BR">
                <a:effectLst/>
              </a:rPr>
              <a:t>visão</a:t>
            </a:r>
            <a:br>
              <a:rPr lang="pt-BR"/>
            </a:br>
            <a:r>
              <a:rPr lang="pt-BR">
                <a:effectLst/>
              </a:rPr>
              <a:t>Indicado</a:t>
            </a:r>
            <a:r>
              <a:rPr lang="pt-BR" b="1">
                <a:effectLst/>
              </a:rPr>
              <a:t> </a:t>
            </a:r>
            <a:r>
              <a:rPr lang="pt-BR">
                <a:effectLst/>
              </a:rPr>
              <a:t>para</a:t>
            </a:r>
            <a:r>
              <a:rPr lang="pt-BR" b="1">
                <a:effectLst/>
              </a:rPr>
              <a:t> </a:t>
            </a:r>
            <a:r>
              <a:rPr lang="pt-BR">
                <a:effectLst/>
              </a:rPr>
              <a:t>quem</a:t>
            </a:r>
            <a:r>
              <a:rPr lang="pt-BR" b="1">
                <a:effectLst/>
              </a:rPr>
              <a:t> </a:t>
            </a:r>
            <a:r>
              <a:rPr lang="pt-BR">
                <a:effectLst/>
              </a:rPr>
              <a:t>tem</a:t>
            </a:r>
            <a:r>
              <a:rPr lang="pt-BR" b="1">
                <a:effectLst/>
              </a:rPr>
              <a:t> </a:t>
            </a:r>
            <a:r>
              <a:rPr lang="pt-BR">
                <a:effectLst/>
              </a:rPr>
              <a:t>anemia</a:t>
            </a:r>
            <a:br>
              <a:rPr lang="pt-BR"/>
            </a:br>
            <a:r>
              <a:rPr lang="pt-BR">
                <a:effectLst/>
              </a:rPr>
              <a:t>Pode</a:t>
            </a:r>
            <a:r>
              <a:rPr lang="pt-BR" b="1">
                <a:effectLst/>
              </a:rPr>
              <a:t> </a:t>
            </a:r>
            <a:r>
              <a:rPr lang="pt-BR">
                <a:effectLst/>
              </a:rPr>
              <a:t>aumentar</a:t>
            </a:r>
            <a:r>
              <a:rPr lang="pt-BR" b="1"/>
              <a:t> </a:t>
            </a:r>
            <a:r>
              <a:rPr lang="pt-BR"/>
              <a:t>a </a:t>
            </a:r>
            <a:r>
              <a:rPr lang="pt-BR">
                <a:effectLst/>
              </a:rPr>
              <a:t>imunidade</a:t>
            </a:r>
          </a:p>
          <a:p>
            <a:r>
              <a:rPr lang="pt-BR" u="sng">
                <a:effectLst/>
              </a:rPr>
              <a:t>Malefícios</a:t>
            </a:r>
            <a:r>
              <a:rPr lang="pt-BR">
                <a:effectLst/>
              </a:rPr>
              <a:t>:</a:t>
            </a:r>
          </a:p>
          <a:p>
            <a:r>
              <a:rPr lang="pt-BR">
                <a:effectLst/>
              </a:rPr>
              <a:t>Não é recomendado o consumo dessa semente crua, pois pode ser tóxica para o organismo.</a:t>
            </a:r>
          </a:p>
          <a:p>
            <a:r>
              <a:rPr lang="pt-BR"/>
              <a:t>S</a:t>
            </a:r>
            <a:r>
              <a:rPr lang="pt-BR">
                <a:effectLst/>
              </a:rPr>
              <a:t>e a sementes são ingeridas ainda verdes, elas podem causar problemas como má digestão, náuseas e até episódios de constipação.</a:t>
            </a:r>
          </a:p>
          <a:p>
            <a:endParaRPr lang="pt-BR">
              <a:effectLst/>
            </a:endParaRPr>
          </a:p>
          <a:p>
            <a:endParaRPr lang="pt-BR">
              <a:effectLst/>
            </a:endParaRPr>
          </a:p>
          <a:p>
            <a:pPr marL="0" indent="0">
              <a:buNone/>
            </a:pPr>
            <a:endParaRPr lang="pt-BR"/>
          </a:p>
        </p:txBody>
      </p:sp>
      <p:pic>
        <p:nvPicPr>
          <p:cNvPr id="3" name="Imagem 4">
            <a:extLst>
              <a:ext uri="{FF2B5EF4-FFF2-40B4-BE49-F238E27FC236}">
                <a16:creationId xmlns:a16="http://schemas.microsoft.com/office/drawing/2014/main" id="{3E0CF598-1E1B-62BC-F7C1-146505B3EE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417" y="973336"/>
            <a:ext cx="3725601" cy="5161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856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66F6E9-995B-511C-96E9-4E7515993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Fontes: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EF9C635-B267-D0A7-67CA-86B663060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>
                <a:effectLst/>
              </a:rPr>
              <a:t>https://pt.m.wikipedia.org/wiki/Pinh%C3%A3o</a:t>
            </a:r>
            <a:endParaRPr lang="pt-BR"/>
          </a:p>
          <a:p>
            <a:r>
              <a:rPr lang="pt-BR">
                <a:effectLst/>
              </a:rPr>
              <a:t>https://www-uol-com-br.cdn.ampproject.org/v/s/www.uol.com.br/vivabem/noticias/redacao/2020/08/24/pinhao-faz-bem-ao-coracao-e-cerebro-veja-7-beneficios-e-como-consumir.amp.htm?amp_js_v=a6&amp;amp_gsa=1&amp;usqp=mq331AQKKAFQArABIIACAw%3D%3D#aoh=16617193336369&amp;amp_ct=1661719256879&amp;referrer=https%3A%2F%2Fwww.google.com&amp;amp_tf=Fonte%3A%20%251%24s&amp;ampshare=https%3A%2F%2Fwww.uol.com.br%2Fvivabem%2Fnoticias%2Fredacao%2F2020%2F08%2F24%2Fpinhao-faz-bem-ao-coracao-e-cerebro-veja-7-beneficios-e-como-consumir.htm</a:t>
            </a:r>
          </a:p>
          <a:p>
            <a:endParaRPr lang="pt-BR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499226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TF10001029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9" id="{ED3996BA-162B-43C7-B0E2-A5CA4E649741}" vid="{187088E4-27D7-4455-856F-4A44258D82E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TF10001029</vt:lpstr>
      <vt:lpstr>PINHÃO</vt:lpstr>
      <vt:lpstr>O que é pinhão?</vt:lpstr>
      <vt:lpstr>Sobre o Pinhão </vt:lpstr>
      <vt:lpstr>Apresentação do PowerPoint</vt:lpstr>
      <vt:lpstr>Fontes: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mariaceciliajesus295@gmail.com</dc:creator>
  <cp:lastModifiedBy>mariaceciliajesus295@gmail.com</cp:lastModifiedBy>
  <cp:revision>12</cp:revision>
  <dcterms:created xsi:type="dcterms:W3CDTF">2022-08-26T19:30:33Z</dcterms:created>
  <dcterms:modified xsi:type="dcterms:W3CDTF">2022-08-30T18:15:59Z</dcterms:modified>
</cp:coreProperties>
</file>