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ac.sp.gov.br" TargetMode="External" /><Relationship Id="rId3" Type="http://schemas.openxmlformats.org/officeDocument/2006/relationships/hyperlink" Target="Https://bandnewsfmcuritiba.com" TargetMode="External" /><Relationship Id="rId7" Type="http://schemas.openxmlformats.org/officeDocument/2006/relationships/hyperlink" Target="Https://mppr.mp.br" TargetMode="External" /><Relationship Id="rId2" Type="http://schemas.openxmlformats.org/officeDocument/2006/relationships/hyperlink" Target="Https://saude.abril.com.br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ambientes.ambientebrasil.com.br" TargetMode="External" /><Relationship Id="rId5" Type="http://schemas.openxmlformats.org/officeDocument/2006/relationships/hyperlink" Target="Https://www.embrapa.br" TargetMode="External" /><Relationship Id="rId4" Type="http://schemas.openxmlformats.org/officeDocument/2006/relationships/hyperlink" Target="Https://blog.cobasi.com.br" TargetMode="External" /><Relationship Id="rId9" Type="http://schemas.openxmlformats.org/officeDocument/2006/relationships/hyperlink" Target="Https://ainfo.cnptia.embrapa.br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C65B15-446D-D258-A94F-A53C9F2DC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4" y="-548434"/>
            <a:ext cx="6682999" cy="2971051"/>
          </a:xfrm>
        </p:spPr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PESQUISA SOBRE </a:t>
            </a:r>
            <a:br>
              <a:rPr lang="pt-BR">
                <a:solidFill>
                  <a:schemeClr val="bg1"/>
                </a:solidFill>
              </a:rPr>
            </a:br>
            <a:r>
              <a:rPr lang="pt-BR">
                <a:solidFill>
                  <a:schemeClr val="bg1"/>
                </a:solidFill>
              </a:rPr>
              <a:t>        PINHÃO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C3316C-3397-2E14-43B9-5729E1197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0714" y="5027853"/>
            <a:ext cx="4462453" cy="1830147"/>
          </a:xfrm>
        </p:spPr>
        <p:txBody>
          <a:bodyPr anchor="t">
            <a:normAutofit/>
          </a:bodyPr>
          <a:lstStyle/>
          <a:p>
            <a:r>
              <a:rPr lang="pt-BR" sz="2800" b="1"/>
              <a:t>Thayná Picolle de Souza</a:t>
            </a:r>
          </a:p>
          <a:p>
            <a:r>
              <a:rPr lang="pt-BR" sz="2800" b="1"/>
              <a:t>1° Bio</a:t>
            </a:r>
          </a:p>
          <a:p>
            <a:r>
              <a:rPr lang="pt-BR" sz="2800" b="1"/>
              <a:t>Professor: Benedito</a:t>
            </a:r>
          </a:p>
        </p:txBody>
      </p:sp>
      <p:pic>
        <p:nvPicPr>
          <p:cNvPr id="10" name="Imagem 10">
            <a:extLst>
              <a:ext uri="{FF2B5EF4-FFF2-40B4-BE49-F238E27FC236}">
                <a16:creationId xmlns:a16="http://schemas.microsoft.com/office/drawing/2014/main" id="{88F1974D-0AA7-7AA8-336D-5C3355AC3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6989" y="2422617"/>
            <a:ext cx="3818022" cy="2204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9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0F4FC-5DE6-84D1-304A-0D2A0448E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/>
              <a:t>SOBRE O PINHÃO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CE1722-3F83-FA9B-E2E9-ABF42005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5428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3200"/>
              <a:t>Pinhão é a designação genérica da semente de várias espécies de pinaceaes e araucariaceaes, plantas gimnospérmicas, isto é, cuja semente não se encerra num fruto. O pinhão se forma dentro de uma pinha, fechada, que com o tempo vai-se abrindo até liberar o pinhão. </a:t>
            </a:r>
          </a:p>
        </p:txBody>
      </p:sp>
    </p:spTree>
    <p:extLst>
      <p:ext uri="{BB962C8B-B14F-4D97-AF65-F5344CB8AC3E}">
        <p14:creationId xmlns:p14="http://schemas.microsoft.com/office/powerpoint/2010/main" val="42956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16A5A-6611-D700-8BB4-4AF7CF535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ORIGEM                          MALEFÍCIOS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147551-856C-75D5-0542-2C76B1ECB9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3956" y="1333287"/>
            <a:ext cx="5185873" cy="5524713"/>
          </a:xfrm>
        </p:spPr>
        <p:txBody>
          <a:bodyPr>
            <a:normAutofit fontScale="92500" lnSpcReduction="20000"/>
          </a:bodyPr>
          <a:lstStyle/>
          <a:p>
            <a:r>
              <a:rPr lang="pt-BR" sz="2400"/>
              <a:t>O pinhão vem dessa árvore típica do Sul do Brasil. A pinha é o verdadeiro fruto da araucária. Redonda como uma bola, ela ultrapassa 3 quilos e costuma guardar 100 sementes, que são os pinhões. “Mas já desenvolvemos variedades com 240”, revela o professor Flávio Zanette, da UFPR.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052692-3F57-143C-2FAA-B30C31268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82172" y="2763297"/>
            <a:ext cx="5194583" cy="3384850"/>
          </a:xfrm>
        </p:spPr>
        <p:txBody>
          <a:bodyPr>
            <a:normAutofit fontScale="92500" lnSpcReduction="20000"/>
          </a:bodyPr>
          <a:lstStyle/>
          <a:p>
            <a:r>
              <a:rPr lang="pt-BR" sz="2400"/>
              <a:t>É que se as sementes são ingeridas ainda verdes, elas podem causar problemas como má digestão, náuseas e até episódios de constipação. Isso acontece, em grande parte, porque, nesse estado, o pinhão apresenta um alto teor de umidade – o que favorece a presença de fungos. Em outras palavras, o alimento pode ser tóxico.</a:t>
            </a:r>
          </a:p>
        </p:txBody>
      </p:sp>
    </p:spTree>
    <p:extLst>
      <p:ext uri="{BB962C8B-B14F-4D97-AF65-F5344CB8AC3E}">
        <p14:creationId xmlns:p14="http://schemas.microsoft.com/office/powerpoint/2010/main" val="83920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A9324-650B-34DB-2DB3-06F017696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28" y="671286"/>
            <a:ext cx="3811701" cy="1197429"/>
          </a:xfrm>
        </p:spPr>
        <p:txBody>
          <a:bodyPr>
            <a:normAutofit/>
          </a:bodyPr>
          <a:lstStyle/>
          <a:p>
            <a:r>
              <a:rPr lang="pt-BR" sz="4000">
                <a:solidFill>
                  <a:srgbClr val="00B050"/>
                </a:solidFill>
              </a:rPr>
              <a:t>BENEFÍCIOS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918CF0-8260-ECE4-F018-5AF1DA3B9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7714" y="2503713"/>
            <a:ext cx="6313714" cy="4118429"/>
          </a:xfrm>
        </p:spPr>
        <p:txBody>
          <a:bodyPr>
            <a:normAutofit fontScale="70000" lnSpcReduction="20000"/>
          </a:bodyPr>
          <a:lstStyle/>
          <a:p>
            <a:r>
              <a:rPr lang="pt-BR" sz="4000"/>
              <a:t>O pinhão é composto por vários minerais, como cobre, zinco, manganês, ferro, magnésio, cálcio, fósforo, enxofre e sódio. Porém, merece destaque no fornecimento de potássio, mineral que ajuda a controlar a pressão arterial. Ainda no pinhão, são encontrados os ácidos graxos linoleico (ômega 6) e oleico (ômega 9).</a:t>
            </a:r>
          </a:p>
        </p:txBody>
      </p:sp>
      <p:pic>
        <p:nvPicPr>
          <p:cNvPr id="11" name="Imagem 11">
            <a:extLst>
              <a:ext uri="{FF2B5EF4-FFF2-40B4-BE49-F238E27FC236}">
                <a16:creationId xmlns:a16="http://schemas.microsoft.com/office/drawing/2014/main" id="{78EBED12-43BE-E204-F60A-37CB2FC93A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4610" b="4610"/>
          <a:stretch/>
        </p:blipFill>
        <p:spPr>
          <a:xfrm>
            <a:off x="6480818" y="235858"/>
            <a:ext cx="5493468" cy="6386283"/>
          </a:xfrm>
        </p:spPr>
      </p:pic>
    </p:spTree>
    <p:extLst>
      <p:ext uri="{BB962C8B-B14F-4D97-AF65-F5344CB8AC3E}">
        <p14:creationId xmlns:p14="http://schemas.microsoft.com/office/powerpoint/2010/main" val="30430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000FD-7CCC-1785-8784-8D1D97E1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PLANTIO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629EE4-DD6F-468E-539A-EC36B4A094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" y="2222287"/>
            <a:ext cx="5623585" cy="4417999"/>
          </a:xfrm>
        </p:spPr>
        <p:txBody>
          <a:bodyPr>
            <a:normAutofit/>
          </a:bodyPr>
          <a:lstStyle/>
          <a:p>
            <a:r>
              <a:rPr lang="pt-BR" sz="2400"/>
              <a:t>Com o auxílio de uma pá, cave buracos na terra e acrescente até três pinhões em cada espaço. Coloque as sementes deitadas na horizontal e cubra elas com o solo. Prefira plantar suas sementes em um local de pleno sol, à meia-sombra. A araucária é uma árvore que prefere climas subtropicais.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D23FB1D-9CFE-32FD-3D49-EEAB978CC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7415" y="1891286"/>
            <a:ext cx="5194583" cy="551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000"/>
              <a:t>Começa a produzir pinhão com 12 a 15 anos de idade. Com está técnica começa a produzir com 6 a 8 anos.</a:t>
            </a:r>
          </a:p>
          <a:p>
            <a:pPr marL="0" indent="0">
              <a:buNone/>
            </a:pPr>
            <a:endParaRPr lang="pt-BR" sz="200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200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000">
                <a:solidFill>
                  <a:schemeClr val="bg2">
                    <a:lumMod val="10000"/>
                    <a:lumOff val="90000"/>
                  </a:schemeClr>
                </a:solidFill>
              </a:rPr>
              <a:t>Em nossa região podem  ser encontrados vários tipos de pinhão: o Vaiano, o Amendoim, o Branco, o Roxo e o Pinhão Farinha.</a:t>
            </a:r>
          </a:p>
          <a:p>
            <a:pPr marL="0" indent="0">
              <a:buNone/>
            </a:pPr>
            <a:endParaRPr lang="pt-BR" sz="200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marL="0" indent="0">
              <a:buNone/>
            </a:pPr>
            <a:endParaRPr lang="pt-BR" sz="2000"/>
          </a:p>
          <a:p>
            <a:pPr marL="0" indent="0">
              <a:buNone/>
            </a:pPr>
            <a:endParaRPr lang="pt-BR" sz="200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3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7F1D2-6B07-C673-7D46-44CEF653E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DOENÇAS  E PRAGAS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9C9086-6A65-C018-864B-D78FB34B1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4188524"/>
          </a:xfrm>
        </p:spPr>
        <p:txBody>
          <a:bodyPr>
            <a:normAutofit fontScale="92500" lnSpcReduction="10000"/>
          </a:bodyPr>
          <a:lstStyle/>
          <a:p>
            <a:r>
              <a:rPr lang="pt-BR" sz="2800"/>
              <a:t>Doenças dos “seedlings”: Vários tipos de patógenos foram encontrados nas plântulas de pinhão; um secamento da porção apical e das folhas cotiledonares foi relacionado ao fungo Colletotrichum gloespoiroides; manchas necróticas no caule continham Fusarium sp e Colletotrichum dematium.</a:t>
            </a:r>
          </a:p>
          <a:p>
            <a:r>
              <a:rPr lang="pt-BR" sz="2800"/>
              <a:t>No Brasil, são registradas pelo menos dez espécies de artrópodes, pertencentes às ordens Hemiptera, Coleoptera, Thysanoptera, Hymenoptera e Acari, como pragas principais em pinhão-manso</a:t>
            </a:r>
          </a:p>
        </p:txBody>
      </p:sp>
    </p:spTree>
    <p:extLst>
      <p:ext uri="{BB962C8B-B14F-4D97-AF65-F5344CB8AC3E}">
        <p14:creationId xmlns:p14="http://schemas.microsoft.com/office/powerpoint/2010/main" val="190919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F10508-8CBD-7F02-2B71-5820EF65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chemeClr val="bg1"/>
                </a:solidFill>
              </a:rPr>
              <a:t>FONTES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B434DE-4658-1B67-3C4C-480E9267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>
                <a:hlinkClick r:id="rId2"/>
              </a:rPr>
              <a:t>Https://saude.abril.com.br</a:t>
            </a:r>
            <a:endParaRPr lang="pt-BR" sz="2000"/>
          </a:p>
          <a:p>
            <a:r>
              <a:rPr lang="pt-BR" sz="2000">
                <a:hlinkClick r:id="rId3"/>
              </a:rPr>
              <a:t>Https://bandnewsfmcuritiba.com</a:t>
            </a:r>
            <a:endParaRPr lang="pt-BR" sz="2000"/>
          </a:p>
          <a:p>
            <a:r>
              <a:rPr lang="pt-BR" sz="2000">
                <a:hlinkClick r:id="rId4"/>
              </a:rPr>
              <a:t>Https://blog.cobasi.com.br</a:t>
            </a:r>
            <a:endParaRPr lang="pt-BR" sz="2000"/>
          </a:p>
          <a:p>
            <a:r>
              <a:rPr lang="pt-BR" sz="2000">
                <a:hlinkClick r:id="rId5"/>
              </a:rPr>
              <a:t>Https://www.embrapa.br</a:t>
            </a:r>
            <a:endParaRPr lang="pt-BR" sz="2000"/>
          </a:p>
          <a:p>
            <a:r>
              <a:rPr lang="pt-BR" sz="2000">
                <a:hlinkClick r:id="rId6"/>
              </a:rPr>
              <a:t>Https://ambientes.ambientebrasil.com.br</a:t>
            </a:r>
            <a:endParaRPr lang="pt-BR" sz="2000"/>
          </a:p>
          <a:p>
            <a:r>
              <a:rPr lang="pt-BR" sz="2000">
                <a:hlinkClick r:id="rId7"/>
              </a:rPr>
              <a:t>Https://mppr.mp.br</a:t>
            </a:r>
            <a:r>
              <a:rPr lang="pt-BR" sz="2000"/>
              <a:t> </a:t>
            </a:r>
          </a:p>
          <a:p>
            <a:r>
              <a:rPr lang="pt-BR" sz="2000">
                <a:hlinkClick r:id="rId8"/>
              </a:rPr>
              <a:t>Https://www.iac.sp.gov.br</a:t>
            </a:r>
            <a:endParaRPr lang="pt-BR" sz="2000"/>
          </a:p>
          <a:p>
            <a:r>
              <a:rPr lang="pt-BR" sz="2000">
                <a:hlinkClick r:id="rId9"/>
              </a:rPr>
              <a:t>Https://ainfo.cnptia.embrapa.br</a:t>
            </a:r>
            <a:r>
              <a:rPr lang="pt-BR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230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ável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Citável</vt:lpstr>
      <vt:lpstr>PESQUISA SOBRE          PINHÃO </vt:lpstr>
      <vt:lpstr>SOBRE O PINHÃO </vt:lpstr>
      <vt:lpstr>ORIGEM                          MALEFÍCIOS </vt:lpstr>
      <vt:lpstr>BENEFÍCIOS</vt:lpstr>
      <vt:lpstr>PLANTIO </vt:lpstr>
      <vt:lpstr>DOENÇAS  E PRAGAS</vt:lpstr>
      <vt:lpstr>FONTES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 SOBRE          PINHÃO </dc:title>
  <dc:creator>thaynapicollebiguzin@gmail.com</dc:creator>
  <cp:lastModifiedBy>thaynapicollebiguzin@gmail.com</cp:lastModifiedBy>
  <cp:revision>5</cp:revision>
  <dcterms:created xsi:type="dcterms:W3CDTF">2022-08-24T21:38:31Z</dcterms:created>
  <dcterms:modified xsi:type="dcterms:W3CDTF">2022-08-29T19:43:36Z</dcterms:modified>
</cp:coreProperties>
</file>