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72" r:id="rId7"/>
    <p:sldId id="273" r:id="rId8"/>
    <p:sldId id="274" r:id="rId9"/>
    <p:sldId id="260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85" d="100"/>
          <a:sy n="85" d="100"/>
        </p:scale>
        <p:origin x="10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29/10/2023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tec\2017\Aulas\Aplicativos%20Informatizados\2.10%20Seguran&#231;a%20da%20informa&#231;&#227;o\Kevin%20Mitnick.wmv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cJWXpABpVo" TargetMode="External"/><Relationship Id="rId3" Type="http://schemas.openxmlformats.org/officeDocument/2006/relationships/hyperlink" Target="http://www4.planalto.gov.br/cgd/assuntos/publicacoes/2511466.pdf" TargetMode="External"/><Relationship Id="rId7" Type="http://schemas.openxmlformats.org/officeDocument/2006/relationships/hyperlink" Target="https://www.youtube.com/watch?v=nVmRHtHJKfw" TargetMode="External"/><Relationship Id="rId2" Type="http://schemas.openxmlformats.org/officeDocument/2006/relationships/hyperlink" Target="http://www.benejsan.com.br/moodle3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Pol%C3%ADtica_de_seguran%C3%A7a_da_informa%C3%A7%C3%A3o" TargetMode="External"/><Relationship Id="rId5" Type="http://schemas.openxmlformats.org/officeDocument/2006/relationships/hyperlink" Target="http://www.sp.senac.br/normasadministrativas/psi_normas_administrativas.pdf" TargetMode="External"/><Relationship Id="rId4" Type="http://schemas.openxmlformats.org/officeDocument/2006/relationships/hyperlink" Target="https://www.santander.com.br/document/wps/politica_seguranca_informacao_fev_1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tec\2017\Aulas\Videos\4K\Seguran&#231;a%20da%20Informa&#231;&#227;o%20-%20STJ.mp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829761"/>
          </a:xfrm>
        </p:spPr>
        <p:txBody>
          <a:bodyPr/>
          <a:lstStyle/>
          <a:p>
            <a:r>
              <a:rPr lang="pt-BR" dirty="0"/>
              <a:t>Segurança da Informação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643998" cy="603211"/>
          </a:xfrm>
        </p:spPr>
        <p:txBody>
          <a:bodyPr>
            <a:normAutofit/>
          </a:bodyPr>
          <a:lstStyle/>
          <a:p>
            <a:r>
              <a:rPr lang="pt-BR" sz="2400" b="1" dirty="0"/>
              <a:t>Noções básicas sobre proteção dos ativos de informação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857884" y="6143644"/>
            <a:ext cx="26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Prof. Benedito José Santos</a:t>
            </a:r>
          </a:p>
        </p:txBody>
      </p:sp>
      <p:pic>
        <p:nvPicPr>
          <p:cNvPr id="20482" name="Picture 2" descr="sua foto do perfil, A imagem pode conter: 1 pess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333999"/>
            <a:ext cx="1524000" cy="1524001"/>
          </a:xfrm>
          <a:prstGeom prst="rect">
            <a:avLst/>
          </a:prstGeom>
          <a:noFill/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294794F-105A-4186-A890-60671EEDC4A2}"/>
              </a:ext>
            </a:extLst>
          </p:cNvPr>
          <p:cNvSpPr txBox="1"/>
          <p:nvPr/>
        </p:nvSpPr>
        <p:spPr>
          <a:xfrm>
            <a:off x="640840" y="6328310"/>
            <a:ext cx="286456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t-BR" dirty="0"/>
              <a:t>Copyrights© 2018 -2021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/>
              <a:t>1- CONFIDENCIALIDADE 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/>
              <a:t>        A informação deverá estar acessível somente às pessoas autorizadas para ter acesso. </a:t>
            </a:r>
            <a:r>
              <a:rPr lang="pt-BR" dirty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Características da </a:t>
            </a:r>
            <a:br>
              <a:rPr lang="pt-BR" sz="3600" b="1" dirty="0"/>
            </a:br>
            <a:r>
              <a:rPr lang="pt-BR" sz="3600" b="1" dirty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/>
              <a:t>2 – INTEGRIDADE</a:t>
            </a:r>
          </a:p>
          <a:p>
            <a:pPr>
              <a:lnSpc>
                <a:spcPct val="150000"/>
              </a:lnSpc>
              <a:buNone/>
            </a:pPr>
            <a:r>
              <a:rPr lang="pt-BR" sz="2800" dirty="0"/>
              <a:t>        As informações e os métodos de processamento somente pode ser alterado através de ações planejadas e autorizadas.</a:t>
            </a:r>
            <a:r>
              <a:rPr lang="pt-BR" dirty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Características da </a:t>
            </a:r>
            <a:br>
              <a:rPr lang="pt-BR" sz="3600" b="1" dirty="0"/>
            </a:br>
            <a:r>
              <a:rPr lang="pt-BR" sz="3600" b="1" dirty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/>
              <a:t>3 - DISPONIBILIDADE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/>
              <a:t>        Os usuários autorizados devem ter acesso à informação sempre quando for necessário para o desenvolvimento de suas tarefas diárias.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Características da </a:t>
            </a:r>
            <a:br>
              <a:rPr lang="pt-BR" sz="3600" b="1" dirty="0"/>
            </a:br>
            <a:r>
              <a:rPr lang="pt-BR" sz="3600" b="1" dirty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/>
              <a:t>4 - AUTENTICIDADE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/>
              <a:t>        Deverá ser garantida a autenticidade da fonte da informação.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Características da </a:t>
            </a:r>
            <a:br>
              <a:rPr lang="pt-BR" sz="3600" b="1" dirty="0"/>
            </a:br>
            <a:r>
              <a:rPr lang="pt-BR" sz="3600" b="1" dirty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2214578"/>
          </a:xfrm>
        </p:spPr>
        <p:txBody>
          <a:bodyPr>
            <a:normAutofit/>
          </a:bodyPr>
          <a:lstStyle/>
          <a:p>
            <a:r>
              <a:rPr lang="pt-BR" sz="2800" dirty="0"/>
              <a:t>5- LEGALIDADE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/>
              <a:t>       É a situação de conformidade com as leis vigentes no país.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/>
              <a:t>Características da </a:t>
            </a:r>
            <a:br>
              <a:rPr lang="pt-BR" sz="3600" b="1" dirty="0"/>
            </a:br>
            <a:r>
              <a:rPr lang="pt-BR" sz="3600" b="1" dirty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000528"/>
          </a:xfrm>
        </p:spPr>
        <p:txBody>
          <a:bodyPr>
            <a:normAutofit fontScale="85000" lnSpcReduction="20000"/>
          </a:bodyPr>
          <a:lstStyle/>
          <a:p>
            <a:r>
              <a:rPr lang="pt-BR" sz="2800" dirty="0"/>
              <a:t>MANUSEIO – Local onde nasceu a informação e onde ela é manipulada.  </a:t>
            </a:r>
          </a:p>
          <a:p>
            <a:pPr>
              <a:buNone/>
            </a:pPr>
            <a:r>
              <a:rPr lang="pt-BR" sz="2800" dirty="0"/>
              <a:t> </a:t>
            </a:r>
          </a:p>
          <a:p>
            <a:r>
              <a:rPr lang="pt-BR" sz="2800" dirty="0"/>
              <a:t>ARMAZENAMENTO – Momento em que a informação é armazenada (papel, CD, </a:t>
            </a:r>
            <a:r>
              <a:rPr lang="pt-BR" sz="2800" dirty="0" err="1"/>
              <a:t>etc</a:t>
            </a:r>
            <a:r>
              <a:rPr lang="pt-BR" sz="2800" dirty="0"/>
              <a:t> ).  </a:t>
            </a:r>
          </a:p>
          <a:p>
            <a:pPr>
              <a:buNone/>
            </a:pPr>
            <a:r>
              <a:rPr lang="pt-BR" sz="2800" dirty="0"/>
              <a:t> </a:t>
            </a:r>
          </a:p>
          <a:p>
            <a:r>
              <a:rPr lang="pt-BR" sz="2800" dirty="0"/>
              <a:t>TRANSPORTE – Momento do envio ou do transporte (fax, email).  </a:t>
            </a:r>
          </a:p>
          <a:p>
            <a:pPr>
              <a:buNone/>
            </a:pPr>
            <a:r>
              <a:rPr lang="pt-BR" sz="2800" dirty="0"/>
              <a:t> </a:t>
            </a:r>
          </a:p>
          <a:p>
            <a:r>
              <a:rPr lang="pt-BR" sz="2800" dirty="0"/>
              <a:t>DESCARTE – Momento em que a informação é eliminada, apagada, destruída de forma definitiva.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CICLO DE VIDA DA INFORMAÇÃO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 fontScale="85000" lnSpcReduction="10000"/>
          </a:bodyPr>
          <a:lstStyle/>
          <a:p>
            <a:r>
              <a:rPr lang="pt-BR" sz="2800" dirty="0"/>
              <a:t>- O que devemos proteger?  </a:t>
            </a:r>
          </a:p>
          <a:p>
            <a:r>
              <a:rPr lang="pt-BR" sz="2800" dirty="0"/>
              <a:t>- Contra que ou quem?  </a:t>
            </a:r>
          </a:p>
          <a:p>
            <a:r>
              <a:rPr lang="pt-BR" sz="2800" dirty="0"/>
              <a:t>- Quais as ameaças mais prováveis?  </a:t>
            </a:r>
          </a:p>
          <a:p>
            <a:r>
              <a:rPr lang="pt-BR" sz="2800" dirty="0"/>
              <a:t>- Qual a importância de cada recurso?  </a:t>
            </a:r>
          </a:p>
          <a:p>
            <a:r>
              <a:rPr lang="pt-BR" sz="2800" dirty="0"/>
              <a:t>- Qual o grau de proteção desejado?  </a:t>
            </a:r>
          </a:p>
          <a:p>
            <a:r>
              <a:rPr lang="pt-BR" sz="2800" dirty="0"/>
              <a:t>- Quanto tempo, recursos humanos e financeiros pretendemos gastar?  </a:t>
            </a:r>
          </a:p>
          <a:p>
            <a:r>
              <a:rPr lang="pt-BR" sz="2800" dirty="0"/>
              <a:t>- Quais as expectativas de usuários e clientes?  </a:t>
            </a:r>
          </a:p>
          <a:p>
            <a:r>
              <a:rPr lang="pt-BR" sz="2800" dirty="0"/>
              <a:t>- Quais as conseqüências para a organização se sistemas e informações forem corrompidos? 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QUESTÕES IMPORTANTES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400" dirty="0"/>
              <a:t>Conceituar a administração sobre a importância dos dados.  </a:t>
            </a:r>
          </a:p>
          <a:p>
            <a:r>
              <a:rPr lang="pt-BR" sz="2400" dirty="0"/>
              <a:t>Desenvolver e manter padrões de dados.  </a:t>
            </a:r>
          </a:p>
          <a:p>
            <a:r>
              <a:rPr lang="pt-BR" sz="2400" dirty="0"/>
              <a:t>Criar e manter o modelo conceitual de dados.  </a:t>
            </a:r>
          </a:p>
          <a:p>
            <a:r>
              <a:rPr lang="pt-BR" sz="2400" dirty="0"/>
              <a:t>Criar, manter e disponibilizar o dicionário de dados.  </a:t>
            </a:r>
          </a:p>
          <a:p>
            <a:r>
              <a:rPr lang="pt-BR" sz="2400" dirty="0"/>
              <a:t>Determinar o responsável e usuário(s) dos dados.  </a:t>
            </a:r>
          </a:p>
          <a:p>
            <a:r>
              <a:rPr lang="pt-BR" sz="2400" dirty="0"/>
              <a:t>Estabelecer controle de acesso aos dados.  </a:t>
            </a:r>
          </a:p>
          <a:p>
            <a:r>
              <a:rPr lang="pt-BR" sz="2400" dirty="0"/>
              <a:t>Controlar a redundância dos dados no modelo físico.</a:t>
            </a:r>
            <a:r>
              <a:rPr lang="pt-BR" sz="2800" dirty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/>
              <a:t>CONCEITOS SOBRE ADMINISTRAÇÃO DE DADOS </a:t>
            </a:r>
            <a:r>
              <a:rPr lang="pt-BR" sz="3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Kevin </a:t>
            </a:r>
            <a:r>
              <a:rPr lang="en-US" sz="2400" dirty="0" err="1"/>
              <a:t>Mitnick</a:t>
            </a:r>
            <a:r>
              <a:rPr lang="en-US" sz="2400" dirty="0"/>
              <a:t> </a:t>
            </a:r>
            <a:r>
              <a:rPr lang="en-US" sz="2400" dirty="0" err="1"/>
              <a:t>demonstra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é </a:t>
            </a:r>
            <a:r>
              <a:rPr lang="en-US" sz="2400" dirty="0" err="1"/>
              <a:t>fácil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um hacker </a:t>
            </a:r>
            <a:r>
              <a:rPr lang="en-US" sz="2400" dirty="0" err="1"/>
              <a:t>ler</a:t>
            </a:r>
            <a:r>
              <a:rPr lang="en-US" sz="2400" dirty="0"/>
              <a:t> as </a:t>
            </a:r>
            <a:r>
              <a:rPr lang="en-US" sz="2400" dirty="0" err="1"/>
              <a:t>suas</a:t>
            </a:r>
            <a:r>
              <a:rPr lang="en-US" sz="2400" dirty="0"/>
              <a:t> </a:t>
            </a:r>
            <a:r>
              <a:rPr lang="en-US" sz="2400" dirty="0" err="1"/>
              <a:t>mensagens</a:t>
            </a:r>
            <a:r>
              <a:rPr lang="en-US" sz="2400" dirty="0"/>
              <a:t> de email</a:t>
            </a:r>
            <a:endParaRPr lang="pt-BR" sz="3200" dirty="0"/>
          </a:p>
        </p:txBody>
      </p:sp>
      <p:pic>
        <p:nvPicPr>
          <p:cNvPr id="14" name="Kevin Mitnick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5300" y="1457325"/>
            <a:ext cx="81534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/>
              <a:t>Bibliografia</a:t>
            </a:r>
            <a:r>
              <a:rPr lang="pt-BR" sz="3200" dirty="0"/>
              <a:t> 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929222"/>
          </a:xfrm>
        </p:spPr>
        <p:txBody>
          <a:bodyPr>
            <a:no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SANTOS, Benedito J. </a:t>
            </a:r>
            <a:r>
              <a:rPr lang="pt-BR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EEaD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Professor Benedito.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http://www.benejsan.com.br/moodle31/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 30/05/2017.</a:t>
            </a:r>
          </a:p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FONTES, Edison.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Políticas e Normas para a Segurança da Informação.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Rio de Janeiro: </a:t>
            </a:r>
            <a:r>
              <a:rPr lang="pt-BR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Brasport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2012. </a:t>
            </a:r>
          </a:p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Tribunal de Contas da União.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http://www4.planalto.gov.br/cgd/assuntos/publicacoes/2511466.pdf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27/05/2017.</a:t>
            </a:r>
          </a:p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Santander.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https://www.santander.com.br/document/wps/politica_seguranca_informacao_fev_13.pdf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29/05/2017.</a:t>
            </a:r>
          </a:p>
          <a:p>
            <a:r>
              <a:rPr lang="pt-BR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Senac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http://www.sp.senac.br/normasadministrativas/psi_normas_administrativas.pdf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 30/05/2017.</a:t>
            </a:r>
          </a:p>
          <a:p>
            <a:r>
              <a:rPr lang="pt-BR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Wikipedia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6"/>
              </a:rPr>
              <a:t>https://pt.wikipedia.org/wiki/Pol%C3%ADtica_de_seguran%C3%A7a_da_informa%C3%A7%C3%A3o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30/05/2017.</a:t>
            </a:r>
          </a:p>
          <a:p>
            <a:r>
              <a:rPr lang="pt-BR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Youtube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Superior Tribunal de Justiça.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7"/>
              </a:rPr>
              <a:t>https://www.youtube.com/watch?v=nVmRHtHJKfw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28/05/2017. </a:t>
            </a:r>
          </a:p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___. </a:t>
            </a:r>
            <a:r>
              <a:rPr lang="en-US" sz="1400" b="1" dirty="0"/>
              <a:t>Kevin </a:t>
            </a:r>
            <a:r>
              <a:rPr lang="en-US" sz="1400" b="1" dirty="0" err="1"/>
              <a:t>Mitnick</a:t>
            </a:r>
            <a:r>
              <a:rPr lang="en-US" sz="1400" b="1" dirty="0"/>
              <a:t> demonstrates how easy it is for a hacker read your email messages.</a:t>
            </a:r>
            <a:r>
              <a:rPr lang="en-US" sz="1400" dirty="0"/>
              <a:t> </a:t>
            </a:r>
            <a:r>
              <a:rPr lang="en-US" sz="1400" dirty="0" err="1"/>
              <a:t>Disponível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: </a:t>
            </a:r>
            <a:r>
              <a:rPr lang="en-US" sz="1400" dirty="0">
                <a:hlinkClick r:id="rId8"/>
              </a:rPr>
              <a:t>https://www.youtube.com/watch?v=KcJWXpABpVo</a:t>
            </a:r>
            <a:r>
              <a:rPr lang="en-US" sz="1400" dirty="0"/>
              <a:t>. </a:t>
            </a:r>
            <a:r>
              <a:rPr lang="en-US" sz="1400" dirty="0" err="1"/>
              <a:t>Acessado</a:t>
            </a:r>
            <a:r>
              <a:rPr lang="en-US" sz="1400" dirty="0"/>
              <a:t> </a:t>
            </a:r>
            <a:r>
              <a:rPr lang="en-US" sz="1400" dirty="0" err="1"/>
              <a:t>em</a:t>
            </a:r>
            <a:r>
              <a:rPr lang="en-US" sz="1400" dirty="0"/>
              <a:t> 28/05/2017.</a:t>
            </a:r>
          </a:p>
          <a:p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t-BR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300" dirty="0"/>
              <a:t>O QUE É SEGURANÇA DA INFORMAÇÃO</a:t>
            </a:r>
            <a:r>
              <a:rPr lang="pt-BR" sz="3300" b="1" dirty="0"/>
              <a:t>?</a:t>
            </a:r>
            <a:r>
              <a:rPr lang="pt-BR" sz="3300" dirty="0"/>
              <a:t> </a:t>
            </a:r>
            <a:r>
              <a:rPr lang="pt-BR" b="1" dirty="0"/>
              <a:t> </a:t>
            </a:r>
            <a:endParaRPr lang="pt-BR" dirty="0"/>
          </a:p>
        </p:txBody>
      </p:sp>
      <p:pic>
        <p:nvPicPr>
          <p:cNvPr id="6" name="Segurança da Informação - STJ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457325"/>
            <a:ext cx="82296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8992" y="3357562"/>
            <a:ext cx="1571636" cy="571504"/>
          </a:xfrm>
        </p:spPr>
        <p:txBody>
          <a:bodyPr>
            <a:normAutofit/>
          </a:bodyPr>
          <a:lstStyle/>
          <a:p>
            <a:r>
              <a:rPr lang="pt-BR" sz="2400" dirty="0"/>
              <a:t>Fim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/>
              <a:t>Agradeço a atenção</a:t>
            </a:r>
            <a:r>
              <a:rPr lang="pt-BR" sz="3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Proteger</a:t>
            </a:r>
            <a:r>
              <a:rPr lang="pt-BR" sz="2800" dirty="0"/>
              <a:t> a informação dos diversos tipos de ameaças, garantindo a continuidade dos negócios das organizações;  </a:t>
            </a:r>
          </a:p>
          <a:p>
            <a:r>
              <a:rPr lang="pt-BR" sz="2800" dirty="0">
                <a:solidFill>
                  <a:srgbClr val="FF0000"/>
                </a:solidFill>
              </a:rPr>
              <a:t>Preservar</a:t>
            </a:r>
            <a:r>
              <a:rPr lang="pt-BR" sz="2800" dirty="0"/>
              <a:t> a competitividade, o faturamento e a lucratividade;  </a:t>
            </a:r>
          </a:p>
          <a:p>
            <a:r>
              <a:rPr lang="pt-BR" sz="2800" dirty="0">
                <a:solidFill>
                  <a:srgbClr val="FF0000"/>
                </a:solidFill>
              </a:rPr>
              <a:t>Ponto Crucial </a:t>
            </a:r>
            <a:r>
              <a:rPr lang="pt-BR" sz="2800" dirty="0"/>
              <a:t>para a sobrevivência das Organizações;  </a:t>
            </a:r>
          </a:p>
          <a:p>
            <a:r>
              <a:rPr lang="pt-BR" sz="2800" dirty="0">
                <a:solidFill>
                  <a:srgbClr val="FF0000"/>
                </a:solidFill>
              </a:rPr>
              <a:t>Evitar</a:t>
            </a:r>
            <a:r>
              <a:rPr lang="pt-BR" sz="2800" dirty="0"/>
              <a:t> fraudes eletrônicas, espionagem, sabotagem, vandalismo e disponibilização das informações para pessoas erradas.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300" dirty="0"/>
              <a:t>O QUE É SEGURANÇA DA INFORMAÇÃO</a:t>
            </a:r>
            <a:r>
              <a:rPr lang="pt-BR" sz="3300" b="1" dirty="0"/>
              <a:t>?</a:t>
            </a:r>
            <a:r>
              <a:rPr lang="pt-BR" sz="3300" dirty="0"/>
              <a:t> </a:t>
            </a:r>
            <a:r>
              <a:rPr lang="pt-BR" b="1" dirty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2376300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00B0F0"/>
                </a:solidFill>
              </a:rPr>
              <a:t>Necessita</a:t>
            </a:r>
            <a:r>
              <a:rPr lang="pt-BR" sz="2800" dirty="0"/>
              <a:t> de </a:t>
            </a:r>
            <a:r>
              <a:rPr lang="pt-BR" sz="2800" u="sng" dirty="0"/>
              <a:t>Equipes</a:t>
            </a:r>
            <a:r>
              <a:rPr lang="pt-BR" sz="2800" dirty="0"/>
              <a:t> cada vez mais Especializadas;  </a:t>
            </a:r>
          </a:p>
          <a:p>
            <a:r>
              <a:rPr lang="pt-BR" sz="2800" dirty="0"/>
              <a:t>Implementação através de </a:t>
            </a:r>
            <a:r>
              <a:rPr lang="pt-BR" sz="2800" dirty="0">
                <a:solidFill>
                  <a:srgbClr val="00B0F0"/>
                </a:solidFill>
              </a:rPr>
              <a:t>Políticas, Práticas, Procedimentos, Estruturas Organizacionais e Funções de Software</a:t>
            </a:r>
            <a:r>
              <a:rPr lang="pt-BR" sz="2800" dirty="0"/>
              <a:t>. </a:t>
            </a:r>
            <a:r>
              <a:rPr lang="pt-BR" dirty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300" b="1" dirty="0"/>
              <a:t>COMO IMPLANTAR A SEGURANÇA DA INFORMAÇÃO?</a:t>
            </a:r>
            <a:r>
              <a:rPr lang="pt-BR" sz="3300" dirty="0"/>
              <a:t> </a:t>
            </a:r>
            <a:r>
              <a:rPr lang="pt-BR" b="1" dirty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2447738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00B0F0"/>
                </a:solidFill>
              </a:rPr>
              <a:t>Documento </a:t>
            </a:r>
            <a:r>
              <a:rPr lang="pt-BR" sz="2800" dirty="0"/>
              <a:t>escrito, conhecido e aprovado por todos os colaboradores da empresa;  </a:t>
            </a:r>
          </a:p>
          <a:p>
            <a:r>
              <a:rPr lang="pt-BR" sz="2800" dirty="0"/>
              <a:t>Nesse documento deve constar </a:t>
            </a:r>
            <a:r>
              <a:rPr lang="pt-BR" sz="2800" dirty="0">
                <a:solidFill>
                  <a:srgbClr val="00B0F0"/>
                </a:solidFill>
              </a:rPr>
              <a:t>Práticas, Procedimentos, Estruturas Organizacionais e Funções de Software</a:t>
            </a:r>
            <a:r>
              <a:rPr lang="pt-BR" sz="2800" dirty="0"/>
              <a:t>. </a:t>
            </a:r>
            <a:r>
              <a:rPr lang="pt-BR" dirty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/>
              <a:t>O QUE É POLÍTICA PARA SEGURANÇA DA INFORMAÇÃO ?</a:t>
            </a:r>
            <a:r>
              <a:rPr lang="pt-BR" sz="3600" dirty="0"/>
              <a:t> </a:t>
            </a:r>
            <a:r>
              <a:rPr lang="pt-BR" b="1" dirty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071966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Simples  </a:t>
            </a:r>
          </a:p>
          <a:p>
            <a:r>
              <a:rPr lang="pt-BR" dirty="0"/>
              <a:t>Compreensíveis  </a:t>
            </a:r>
          </a:p>
          <a:p>
            <a:r>
              <a:rPr lang="pt-BR" dirty="0"/>
              <a:t>Homologadas pela alta administração  </a:t>
            </a:r>
          </a:p>
          <a:p>
            <a:r>
              <a:rPr lang="pt-BR" dirty="0"/>
              <a:t>Estruturadas de forma a ser implementada por fases  </a:t>
            </a:r>
          </a:p>
          <a:p>
            <a:r>
              <a:rPr lang="pt-BR" dirty="0"/>
              <a:t>Alinhadas com a estratégia de negócios da empresa  </a:t>
            </a:r>
          </a:p>
          <a:p>
            <a:r>
              <a:rPr lang="pt-BR" dirty="0"/>
              <a:t>Orientada aos riscos  </a:t>
            </a:r>
          </a:p>
          <a:p>
            <a:r>
              <a:rPr lang="pt-BR" dirty="0"/>
              <a:t>Flexíveis  </a:t>
            </a:r>
          </a:p>
          <a:p>
            <a:r>
              <a:rPr lang="pt-BR" dirty="0"/>
              <a:t>Protetores dos Ativos de Informações  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AS POLÍTICAS, NORMAS E PROCEDIMENTOS DEVERÃO SER: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805112"/>
            <a:ext cx="8715436" cy="392909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t-BR" dirty="0"/>
              <a:t>A- CAMADA ESTRATÉGICA – Rumo a ser seguido.   </a:t>
            </a:r>
          </a:p>
          <a:p>
            <a:pPr>
              <a:lnSpc>
                <a:spcPct val="160000"/>
              </a:lnSpc>
            </a:pPr>
            <a:r>
              <a:rPr lang="pt-BR" dirty="0"/>
              <a:t>B- CAMADA TÁTICA – Padronização e controles para a política de segurança.   </a:t>
            </a:r>
          </a:p>
          <a:p>
            <a:pPr>
              <a:lnSpc>
                <a:spcPct val="160000"/>
              </a:lnSpc>
            </a:pPr>
            <a:r>
              <a:rPr lang="pt-BR" dirty="0"/>
              <a:t>C- CAMADA OPERACIONAL – Documentação e   detalhamento das instruções da política, e de como a mesma será realizada.  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BLOCOS DE POLÍTICA DE SEGURANÇA DA INFORMAÇÃO: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92909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/>
              <a:t>A - PARANÓICO – Tudo é proibido.  </a:t>
            </a:r>
          </a:p>
          <a:p>
            <a:pPr>
              <a:lnSpc>
                <a:spcPct val="150000"/>
              </a:lnSpc>
            </a:pPr>
            <a:r>
              <a:rPr lang="pt-BR" dirty="0"/>
              <a:t>B - PROIBITIVO – Tudo aquilo que não é permitido é proibido.   </a:t>
            </a:r>
          </a:p>
          <a:p>
            <a:pPr>
              <a:lnSpc>
                <a:spcPct val="150000"/>
              </a:lnSpc>
            </a:pPr>
            <a:r>
              <a:rPr lang="pt-BR" dirty="0"/>
              <a:t>C - PERMISSIVO – Tudo aquilo que não é proibido é permitido.   </a:t>
            </a:r>
          </a:p>
          <a:p>
            <a:pPr>
              <a:lnSpc>
                <a:spcPct val="150000"/>
              </a:lnSpc>
            </a:pPr>
            <a:r>
              <a:rPr lang="pt-BR" dirty="0"/>
              <a:t>D - PROMÍSCUO – Tudo é permitido.   </a:t>
            </a:r>
          </a:p>
          <a:p>
            <a:pPr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FILOSOFIAS DA POLÍTICA DE SEGURANÇA DA INFORMAÇÃO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EXEMPLOS DE </a:t>
            </a:r>
            <a:r>
              <a:rPr lang="pt-BR" sz="3600" b="1" dirty="0"/>
              <a:t>POLÍTICA PARA SEGURANÇA DA INFORMAÇÃO ?</a:t>
            </a:r>
            <a:r>
              <a:rPr lang="pt-BR" sz="3600" dirty="0"/>
              <a:t> </a:t>
            </a:r>
            <a:r>
              <a:rPr lang="pt-BR" b="1" dirty="0"/>
              <a:t> 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2609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714620"/>
            <a:ext cx="3159339" cy="138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3" y="4286256"/>
            <a:ext cx="293916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1674</TotalTime>
  <Words>908</Words>
  <Application>Microsoft Office PowerPoint</Application>
  <PresentationFormat>Apresentação na tela (4:3)</PresentationFormat>
  <Paragraphs>87</Paragraphs>
  <Slides>20</Slides>
  <Notes>0</Notes>
  <HiddenSlides>0</HiddenSlides>
  <MMClips>2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Lucida Sans Unicode</vt:lpstr>
      <vt:lpstr>Verdana</vt:lpstr>
      <vt:lpstr>Wingdings 2</vt:lpstr>
      <vt:lpstr>Wingdings 3</vt:lpstr>
      <vt:lpstr>Concurso</vt:lpstr>
      <vt:lpstr>Segurança da Informação</vt:lpstr>
      <vt:lpstr>O QUE É SEGURANÇA DA INFORMAÇÃO?  </vt:lpstr>
      <vt:lpstr>O QUE É SEGURANÇA DA INFORMAÇÃO?  </vt:lpstr>
      <vt:lpstr>COMO IMPLANTAR A SEGURANÇA DA INFORMAÇÃO?  </vt:lpstr>
      <vt:lpstr>O QUE É POLÍTICA PARA SEGURANÇA DA INFORMAÇÃO ?  </vt:lpstr>
      <vt:lpstr>AS POLÍTICAS, NORMAS E PROCEDIMENTOS DEVERÃO SER: </vt:lpstr>
      <vt:lpstr>BLOCOS DE POLÍTICA DE SEGURANÇA DA INFORMAÇÃO: </vt:lpstr>
      <vt:lpstr>FILOSOFIAS DA POLÍTICA DE SEGURANÇA DA INFORMAÇÃO </vt:lpstr>
      <vt:lpstr>EXEMPLOS DE POLÍTICA PARA SEGURANÇA DA INFORMAÇÃO ?  </vt:lpstr>
      <vt:lpstr>Características da  SEGURANÇA DA INFORMAÇÃO</vt:lpstr>
      <vt:lpstr>Características da  SEGURANÇA DA INFORMAÇÃO</vt:lpstr>
      <vt:lpstr>Características da  SEGURANÇA DA INFORMAÇÃO</vt:lpstr>
      <vt:lpstr>Características da  SEGURANÇA DA INFORMAÇÃO</vt:lpstr>
      <vt:lpstr>Características da  SEGURANÇA DA INFORMAÇÃO</vt:lpstr>
      <vt:lpstr>CICLO DE VIDA DA INFORMAÇÃO</vt:lpstr>
      <vt:lpstr>QUESTÕES IMPORTANTES</vt:lpstr>
      <vt:lpstr>CONCEITOS SOBRE ADMINISTRAÇÃO DE DADOS  </vt:lpstr>
      <vt:lpstr>Kevin Mitnick demonstra como é fácil para um hacker ler as suas mensagens de email</vt:lpstr>
      <vt:lpstr>Bibliografia </vt:lpstr>
      <vt:lpstr>Agradeço a atenção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Segurança da Informação</dc:title>
  <dc:creator>Acer</dc:creator>
  <cp:lastModifiedBy>Benedito Santos</cp:lastModifiedBy>
  <cp:revision>41</cp:revision>
  <dcterms:created xsi:type="dcterms:W3CDTF">2017-05-31T21:20:55Z</dcterms:created>
  <dcterms:modified xsi:type="dcterms:W3CDTF">2023-10-29T22:59:26Z</dcterms:modified>
</cp:coreProperties>
</file>